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1" r:id="rId1"/>
  </p:sldMasterIdLst>
  <p:notesMasterIdLst>
    <p:notesMasterId r:id="rId41"/>
  </p:notesMasterIdLst>
  <p:sldIdLst>
    <p:sldId id="256" r:id="rId2"/>
    <p:sldId id="257" r:id="rId3"/>
    <p:sldId id="258" r:id="rId4"/>
    <p:sldId id="260" r:id="rId5"/>
    <p:sldId id="259" r:id="rId6"/>
    <p:sldId id="261" r:id="rId7"/>
    <p:sldId id="262" r:id="rId8"/>
    <p:sldId id="264" r:id="rId9"/>
    <p:sldId id="263" r:id="rId10"/>
    <p:sldId id="265" r:id="rId11"/>
    <p:sldId id="266" r:id="rId12"/>
    <p:sldId id="279" r:id="rId13"/>
    <p:sldId id="280" r:id="rId14"/>
    <p:sldId id="281" r:id="rId15"/>
    <p:sldId id="282" r:id="rId16"/>
    <p:sldId id="283" r:id="rId17"/>
    <p:sldId id="284" r:id="rId18"/>
    <p:sldId id="285" r:id="rId19"/>
    <p:sldId id="287" r:id="rId20"/>
    <p:sldId id="288" r:id="rId21"/>
    <p:sldId id="286" r:id="rId22"/>
    <p:sldId id="289" r:id="rId23"/>
    <p:sldId id="290" r:id="rId24"/>
    <p:sldId id="291" r:id="rId25"/>
    <p:sldId id="292" r:id="rId26"/>
    <p:sldId id="293" r:id="rId27"/>
    <p:sldId id="294"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6" autoAdjust="0"/>
    <p:restoredTop sz="96433" autoAdjust="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FEC23-47B0-4F86-8DD4-D1BA2E0FD1EB}" type="datetimeFigureOut">
              <a:rPr lang="en-US" smtClean="0"/>
              <a:t>4/28/2015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00009-0365-4CD9-82B8-B59DBBCC2EB1}" type="slidenum">
              <a:rPr lang="en-US" smtClean="0"/>
              <a:t>‹#›</a:t>
            </a:fld>
            <a:endParaRPr lang="en-US"/>
          </a:p>
        </p:txBody>
      </p:sp>
    </p:spTree>
    <p:extLst>
      <p:ext uri="{BB962C8B-B14F-4D97-AF65-F5344CB8AC3E}">
        <p14:creationId xmlns:p14="http://schemas.microsoft.com/office/powerpoint/2010/main" val="2394886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a:t>
            </a:r>
            <a:r>
              <a:rPr lang="en-US" baseline="0" dirty="0" smtClean="0"/>
              <a:t> of our project is pretty simple “Drone Simulator/Controller” but that is exactly what it is. We created a piece of software that will allow you to  </a:t>
            </a:r>
            <a:r>
              <a:rPr lang="en-US" dirty="0" smtClean="0"/>
              <a:t> simulate the flight of a quad-copter drone.</a:t>
            </a:r>
            <a:endParaRPr lang="en-US" dirty="0"/>
          </a:p>
        </p:txBody>
      </p:sp>
      <p:sp>
        <p:nvSpPr>
          <p:cNvPr id="4" name="Slide Number Placeholder 3"/>
          <p:cNvSpPr>
            <a:spLocks noGrp="1"/>
          </p:cNvSpPr>
          <p:nvPr>
            <p:ph type="sldNum" sz="quarter" idx="10"/>
          </p:nvPr>
        </p:nvSpPr>
        <p:spPr/>
        <p:txBody>
          <a:bodyPr/>
          <a:lstStyle/>
          <a:p>
            <a:fld id="{56000009-0365-4CD9-82B8-B59DBBCC2EB1}" type="slidenum">
              <a:rPr lang="en-US" smtClean="0"/>
              <a:t>2</a:t>
            </a:fld>
            <a:endParaRPr lang="en-US"/>
          </a:p>
        </p:txBody>
      </p:sp>
    </p:spTree>
    <p:extLst>
      <p:ext uri="{BB962C8B-B14F-4D97-AF65-F5344CB8AC3E}">
        <p14:creationId xmlns:p14="http://schemas.microsoft.com/office/powerpoint/2010/main" val="127660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EXPLAIN EACH, WHAT THEY DO. DETAILS</a:t>
            </a:r>
          </a:p>
          <a:p>
            <a:pPr rtl="0">
              <a:spcBef>
                <a:spcPts val="0"/>
              </a:spcBef>
              <a:buNone/>
            </a:pPr>
            <a:endParaRPr/>
          </a:p>
          <a:p>
            <a:pPr rtl="0">
              <a:spcBef>
                <a:spcPts val="0"/>
              </a:spcBef>
              <a:buNone/>
            </a:pPr>
            <a:r>
              <a:rPr lang="en"/>
              <a:t>Java </a:t>
            </a:r>
          </a:p>
          <a:p>
            <a:pPr rtl="0">
              <a:spcBef>
                <a:spcPts val="0"/>
              </a:spcBef>
              <a:buNone/>
            </a:pPr>
            <a:r>
              <a:rPr lang="en"/>
              <a:t>	Used for software </a:t>
            </a:r>
          </a:p>
          <a:p>
            <a:pPr rtl="0">
              <a:spcBef>
                <a:spcPts val="0"/>
              </a:spcBef>
              <a:buNone/>
            </a:pPr>
            <a:endParaRPr/>
          </a:p>
          <a:p>
            <a:pPr rtl="0">
              <a:spcBef>
                <a:spcPts val="0"/>
              </a:spcBef>
              <a:buNone/>
            </a:pPr>
            <a:endParaRPr/>
          </a:p>
          <a:p>
            <a:pPr rtl="0">
              <a:spcBef>
                <a:spcPts val="0"/>
              </a:spcBef>
              <a:buNone/>
            </a:pPr>
            <a:endParaRPr/>
          </a:p>
          <a:p>
            <a:pPr>
              <a:spcBef>
                <a:spcPts val="0"/>
              </a:spcBef>
              <a:buNone/>
            </a:pPr>
            <a:r>
              <a:rPr lang="en"/>
              <a:t>Explain how we were considering using Unity, but decided against due to problems concerning hardware connectivity</a:t>
            </a:r>
          </a:p>
        </p:txBody>
      </p:sp>
    </p:spTree>
    <p:extLst>
      <p:ext uri="{BB962C8B-B14F-4D97-AF65-F5344CB8AC3E}">
        <p14:creationId xmlns:p14="http://schemas.microsoft.com/office/powerpoint/2010/main" val="3313454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Separation of concerns between hardware and software.</a:t>
            </a:r>
          </a:p>
          <a:p>
            <a:pPr rtl="0">
              <a:spcBef>
                <a:spcPts val="0"/>
              </a:spcBef>
              <a:buNone/>
            </a:pPr>
            <a:endParaRPr/>
          </a:p>
          <a:p>
            <a:pPr rtl="0">
              <a:spcBef>
                <a:spcPts val="0"/>
              </a:spcBef>
              <a:buNone/>
            </a:pPr>
            <a:r>
              <a:rPr lang="en"/>
              <a:t>Some classes, such as basic user interface elements, are re-used between the two paradigms, but otherwise they are separate to ease development.</a:t>
            </a:r>
          </a:p>
          <a:p>
            <a:pPr rtl="0">
              <a:spcBef>
                <a:spcPts val="0"/>
              </a:spcBef>
              <a:buNone/>
            </a:pPr>
            <a:endParaRPr/>
          </a:p>
          <a:p>
            <a:pPr>
              <a:spcBef>
                <a:spcPts val="0"/>
              </a:spcBef>
              <a:buNone/>
            </a:pPr>
            <a:r>
              <a:rPr lang="en"/>
              <a:t>Seperation of</a:t>
            </a:r>
          </a:p>
        </p:txBody>
      </p:sp>
    </p:spTree>
    <p:extLst>
      <p:ext uri="{BB962C8B-B14F-4D97-AF65-F5344CB8AC3E}">
        <p14:creationId xmlns:p14="http://schemas.microsoft.com/office/powerpoint/2010/main" val="3959648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57873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10729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Screens keep things seperate and are a logic abstraction made by LibGDX.</a:t>
            </a:r>
          </a:p>
          <a:p>
            <a:pPr rtl="0">
              <a:spcBef>
                <a:spcPts val="0"/>
              </a:spcBef>
              <a:buNone/>
            </a:pPr>
            <a:endParaRPr/>
          </a:p>
          <a:p>
            <a:pPr rtl="0">
              <a:spcBef>
                <a:spcPts val="0"/>
              </a:spcBef>
              <a:buNone/>
            </a:pPr>
            <a:r>
              <a:rPr lang="en"/>
              <a:t>State pattern is used to control game states within a screen. The main play screen has many states it can be in, including Playing, Paused, Resumed, Ended. Each state determines how the program should act under certain circumstances. They are used to reposition the play after a collision, or after the game has ended to replace the player at the beginning..</a:t>
            </a:r>
          </a:p>
          <a:p>
            <a:pPr rtl="0">
              <a:spcBef>
                <a:spcPts val="0"/>
              </a:spcBef>
              <a:buNone/>
            </a:pPr>
            <a:endParaRPr/>
          </a:p>
          <a:p>
            <a:pPr rtl="0">
              <a:spcBef>
                <a:spcPts val="0"/>
              </a:spcBef>
              <a:buNone/>
            </a:pPr>
            <a:r>
              <a:rPr lang="en"/>
              <a:t>PID Controllers are control loop feedback mechanisms widely used in industrial processes.  PID’s calculate an error value from an Expected and an Actual value, then attempt to respond to changes in the output by adjusting the inputs.</a:t>
            </a:r>
          </a:p>
          <a:p>
            <a:pPr rtl="0">
              <a:spcBef>
                <a:spcPts val="0"/>
              </a:spcBef>
              <a:buNone/>
            </a:pPr>
            <a:endParaRPr/>
          </a:p>
          <a:p>
            <a:pPr>
              <a:spcBef>
                <a:spcPts val="0"/>
              </a:spcBef>
              <a:buNone/>
            </a:pPr>
            <a:r>
              <a:rPr lang="en"/>
              <a:t>BATHTUB EXAMPLE</a:t>
            </a:r>
          </a:p>
        </p:txBody>
      </p:sp>
    </p:spTree>
    <p:extLst>
      <p:ext uri="{BB962C8B-B14F-4D97-AF65-F5344CB8AC3E}">
        <p14:creationId xmlns:p14="http://schemas.microsoft.com/office/powerpoint/2010/main" val="1856553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Initially, Making 3D models via blender seemed like a great idea. In one program, we could Model the entire structure of the level, Texture it, and export it it straight into our software via LibGDX built-in functions.</a:t>
            </a:r>
          </a:p>
          <a:p>
            <a:pPr rtl="0">
              <a:spcBef>
                <a:spcPts val="0"/>
              </a:spcBef>
              <a:buNone/>
            </a:pPr>
            <a:r>
              <a:rPr lang="en"/>
              <a:t>But these proved to be more hassle than they were worth, as we soon discovered that we could not get our 3D Collision and Physics engine, Bullet, to understand the shapes of objects from Blender.</a:t>
            </a:r>
          </a:p>
          <a:p>
            <a:pPr rtl="0">
              <a:spcBef>
                <a:spcPts val="0"/>
              </a:spcBef>
              <a:buNone/>
            </a:pPr>
            <a:endParaRPr/>
          </a:p>
          <a:p>
            <a:pPr>
              <a:spcBef>
                <a:spcPts val="0"/>
              </a:spcBef>
              <a:buNone/>
            </a:pPr>
            <a:r>
              <a:rPr lang="en"/>
              <a:t>Eventually we settled for Texture-less 3D models, and opted for a Procedural generation approach, through our map generator. </a:t>
            </a:r>
          </a:p>
        </p:txBody>
      </p:sp>
    </p:spTree>
    <p:extLst>
      <p:ext uri="{BB962C8B-B14F-4D97-AF65-F5344CB8AC3E}">
        <p14:creationId xmlns:p14="http://schemas.microsoft.com/office/powerpoint/2010/main" val="401297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3D Vectors: Position, Up, Direction, </a:t>
            </a:r>
          </a:p>
          <a:p>
            <a:pPr rtl="0">
              <a:spcBef>
                <a:spcPts val="0"/>
              </a:spcBef>
              <a:buNone/>
            </a:pPr>
            <a:endParaRPr/>
          </a:p>
          <a:p>
            <a:pPr rtl="0">
              <a:spcBef>
                <a:spcPts val="0"/>
              </a:spcBef>
              <a:buNone/>
            </a:pPr>
            <a:r>
              <a:rPr lang="en"/>
              <a:t>Difficult math involved, especially via limiting tilt angles</a:t>
            </a:r>
          </a:p>
          <a:p>
            <a:pPr rtl="0">
              <a:spcBef>
                <a:spcPts val="0"/>
              </a:spcBef>
              <a:buNone/>
            </a:pPr>
            <a:endParaRPr/>
          </a:p>
          <a:p>
            <a:pPr rtl="0">
              <a:spcBef>
                <a:spcPts val="0"/>
              </a:spcBef>
              <a:buNone/>
            </a:pPr>
            <a:endParaRPr/>
          </a:p>
          <a:p>
            <a:pPr rtl="0">
              <a:spcBef>
                <a:spcPts val="0"/>
              </a:spcBef>
              <a:buNone/>
            </a:pPr>
            <a:r>
              <a:rPr lang="en"/>
              <a:t>Stability:</a:t>
            </a:r>
          </a:p>
          <a:p>
            <a:pPr>
              <a:spcBef>
                <a:spcPts val="0"/>
              </a:spcBef>
              <a:buNone/>
            </a:pPr>
            <a:r>
              <a:rPr lang="en"/>
              <a:t>We had the problem of re-centering our in game “UP” axis. </a:t>
            </a:r>
            <a:br>
              <a:rPr lang="en"/>
            </a:br>
            <a:r>
              <a:rPr lang="en"/>
              <a:t>Inspired by real quadcopters, we decided to implement one PID controller per control axis to re-center all controls. Whenever controls are released, they automatically center and attempt to bring the quadcopter to a halt.</a:t>
            </a:r>
          </a:p>
        </p:txBody>
      </p:sp>
    </p:spTree>
    <p:extLst>
      <p:ext uri="{BB962C8B-B14F-4D97-AF65-F5344CB8AC3E}">
        <p14:creationId xmlns:p14="http://schemas.microsoft.com/office/powerpoint/2010/main" val="2791937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A 2D scene graph implementation is provided by LibGDX, called Scene2D. We used this extensively, along with a Table-Based layout, to position all of the UI element in our software.</a:t>
            </a:r>
          </a:p>
          <a:p>
            <a:pPr rtl="0">
              <a:spcBef>
                <a:spcPts val="0"/>
              </a:spcBef>
              <a:buNone/>
            </a:pPr>
            <a:endParaRPr/>
          </a:p>
          <a:p>
            <a:pPr>
              <a:spcBef>
                <a:spcPts val="0"/>
              </a:spcBef>
              <a:buNone/>
            </a:pPr>
            <a:r>
              <a:rPr lang="en"/>
              <a:t>Here you can see some examples of Buttons, Labels, and custom UI elements we created such as the Compass and Attitude indicator.</a:t>
            </a:r>
          </a:p>
        </p:txBody>
      </p:sp>
    </p:spTree>
    <p:extLst>
      <p:ext uri="{BB962C8B-B14F-4D97-AF65-F5344CB8AC3E}">
        <p14:creationId xmlns:p14="http://schemas.microsoft.com/office/powerpoint/2010/main" val="3127541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00009-0365-4CD9-82B8-B59DBBCC2EB1}" type="slidenum">
              <a:rPr lang="en-US" smtClean="0"/>
              <a:t>39</a:t>
            </a:fld>
            <a:endParaRPr lang="en-US"/>
          </a:p>
        </p:txBody>
      </p:sp>
    </p:spTree>
    <p:extLst>
      <p:ext uri="{BB962C8B-B14F-4D97-AF65-F5344CB8AC3E}">
        <p14:creationId xmlns:p14="http://schemas.microsoft.com/office/powerpoint/2010/main" val="413947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00009-0365-4CD9-82B8-B59DBBCC2EB1}" type="slidenum">
              <a:rPr lang="en-US" smtClean="0"/>
              <a:t>3</a:t>
            </a:fld>
            <a:endParaRPr lang="en-US"/>
          </a:p>
        </p:txBody>
      </p:sp>
    </p:spTree>
    <p:extLst>
      <p:ext uri="{BB962C8B-B14F-4D97-AF65-F5344CB8AC3E}">
        <p14:creationId xmlns:p14="http://schemas.microsoft.com/office/powerpoint/2010/main" val="2197877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00009-0365-4CD9-82B8-B59DBBCC2EB1}" type="slidenum">
              <a:rPr lang="en-US" smtClean="0"/>
              <a:t>5</a:t>
            </a:fld>
            <a:endParaRPr lang="en-US"/>
          </a:p>
        </p:txBody>
      </p:sp>
    </p:spTree>
    <p:extLst>
      <p:ext uri="{BB962C8B-B14F-4D97-AF65-F5344CB8AC3E}">
        <p14:creationId xmlns:p14="http://schemas.microsoft.com/office/powerpoint/2010/main" val="155025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00009-0365-4CD9-82B8-B59DBBCC2EB1}" type="slidenum">
              <a:rPr lang="en-US" smtClean="0"/>
              <a:t>6</a:t>
            </a:fld>
            <a:endParaRPr lang="en-US"/>
          </a:p>
        </p:txBody>
      </p:sp>
    </p:spTree>
    <p:extLst>
      <p:ext uri="{BB962C8B-B14F-4D97-AF65-F5344CB8AC3E}">
        <p14:creationId xmlns:p14="http://schemas.microsoft.com/office/powerpoint/2010/main" val="165947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00009-0365-4CD9-82B8-B59DBBCC2EB1}" type="slidenum">
              <a:rPr lang="en-US" smtClean="0"/>
              <a:t>7</a:t>
            </a:fld>
            <a:endParaRPr lang="en-US"/>
          </a:p>
        </p:txBody>
      </p:sp>
    </p:spTree>
    <p:extLst>
      <p:ext uri="{BB962C8B-B14F-4D97-AF65-F5344CB8AC3E}">
        <p14:creationId xmlns:p14="http://schemas.microsoft.com/office/powerpoint/2010/main" val="97862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00009-0365-4CD9-82B8-B59DBBCC2EB1}" type="slidenum">
              <a:rPr lang="en-US" smtClean="0"/>
              <a:t>10</a:t>
            </a:fld>
            <a:endParaRPr lang="en-US"/>
          </a:p>
        </p:txBody>
      </p:sp>
    </p:spTree>
    <p:extLst>
      <p:ext uri="{BB962C8B-B14F-4D97-AF65-F5344CB8AC3E}">
        <p14:creationId xmlns:p14="http://schemas.microsoft.com/office/powerpoint/2010/main" val="133554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00009-0365-4CD9-82B8-B59DBBCC2EB1}" type="slidenum">
              <a:rPr lang="en-US" smtClean="0"/>
              <a:t>11</a:t>
            </a:fld>
            <a:endParaRPr lang="en-US"/>
          </a:p>
        </p:txBody>
      </p:sp>
    </p:spTree>
    <p:extLst>
      <p:ext uri="{BB962C8B-B14F-4D97-AF65-F5344CB8AC3E}">
        <p14:creationId xmlns:p14="http://schemas.microsoft.com/office/powerpoint/2010/main" val="2603580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 name="Shape 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69562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64775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698B427-D40B-4DD5-8815-FCC36CF95D19}" type="datetimeFigureOut">
              <a:rPr lang="en-US" smtClean="0"/>
              <a:t>4/28/2015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938795B-0B1A-4B31-A5F1-8C0AD94C6CA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766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98B427-D40B-4DD5-8815-FCC36CF95D19}" type="datetimeFigureOut">
              <a:rPr lang="en-US" smtClean="0"/>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38795B-0B1A-4B31-A5F1-8C0AD94C6CAB}" type="slidenum">
              <a:rPr lang="en-US" smtClean="0"/>
              <a:t>‹#›</a:t>
            </a:fld>
            <a:endParaRPr lang="en-US"/>
          </a:p>
        </p:txBody>
      </p:sp>
    </p:spTree>
    <p:extLst>
      <p:ext uri="{BB962C8B-B14F-4D97-AF65-F5344CB8AC3E}">
        <p14:creationId xmlns:p14="http://schemas.microsoft.com/office/powerpoint/2010/main" val="413993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98B427-D40B-4DD5-8815-FCC36CF95D19}"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8795B-0B1A-4B31-A5F1-8C0AD94C6CA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2044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98B427-D40B-4DD5-8815-FCC36CF95D19}"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8795B-0B1A-4B31-A5F1-8C0AD94C6CA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3751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98B427-D40B-4DD5-8815-FCC36CF95D19}"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8795B-0B1A-4B31-A5F1-8C0AD94C6CAB}" type="slidenum">
              <a:rPr lang="en-US" smtClean="0"/>
              <a:t>‹#›</a:t>
            </a:fld>
            <a:endParaRPr lang="en-US"/>
          </a:p>
        </p:txBody>
      </p:sp>
    </p:spTree>
    <p:extLst>
      <p:ext uri="{BB962C8B-B14F-4D97-AF65-F5344CB8AC3E}">
        <p14:creationId xmlns:p14="http://schemas.microsoft.com/office/powerpoint/2010/main" val="4149998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98B427-D40B-4DD5-8815-FCC36CF95D19}"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8795B-0B1A-4B31-A5F1-8C0AD94C6CA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4955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98B427-D40B-4DD5-8815-FCC36CF95D19}"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8795B-0B1A-4B31-A5F1-8C0AD94C6CA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0298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98B427-D40B-4DD5-8815-FCC36CF95D19}"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8795B-0B1A-4B31-A5F1-8C0AD94C6CA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5837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98B427-D40B-4DD5-8815-FCC36CF95D19}"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8795B-0B1A-4B31-A5F1-8C0AD94C6CA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6137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609600" y="1600200"/>
            <a:ext cx="109728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721545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98B427-D40B-4DD5-8815-FCC36CF95D19}"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8795B-0B1A-4B31-A5F1-8C0AD94C6CAB}" type="slidenum">
              <a:rPr lang="en-US" smtClean="0"/>
              <a:t>‹#›</a:t>
            </a:fld>
            <a:endParaRPr lang="en-US"/>
          </a:p>
        </p:txBody>
      </p:sp>
    </p:spTree>
    <p:extLst>
      <p:ext uri="{BB962C8B-B14F-4D97-AF65-F5344CB8AC3E}">
        <p14:creationId xmlns:p14="http://schemas.microsoft.com/office/powerpoint/2010/main" val="140866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98B427-D40B-4DD5-8815-FCC36CF95D19}"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38795B-0B1A-4B31-A5F1-8C0AD94C6CA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5566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98B427-D40B-4DD5-8815-FCC36CF95D19}" type="datetimeFigureOut">
              <a:rPr lang="en-US" smtClean="0"/>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38795B-0B1A-4B31-A5F1-8C0AD94C6CAB}" type="slidenum">
              <a:rPr lang="en-US" smtClean="0"/>
              <a:t>‹#›</a:t>
            </a:fld>
            <a:endParaRPr lang="en-US"/>
          </a:p>
        </p:txBody>
      </p:sp>
    </p:spTree>
    <p:extLst>
      <p:ext uri="{BB962C8B-B14F-4D97-AF65-F5344CB8AC3E}">
        <p14:creationId xmlns:p14="http://schemas.microsoft.com/office/powerpoint/2010/main" val="1342734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698B427-D40B-4DD5-8815-FCC36CF95D19}" type="datetimeFigureOut">
              <a:rPr lang="en-US" smtClean="0"/>
              <a:t>4/28/2015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38795B-0B1A-4B31-A5F1-8C0AD94C6CA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124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698B427-D40B-4DD5-8815-FCC36CF95D19}" type="datetimeFigureOut">
              <a:rPr lang="en-US" smtClean="0"/>
              <a:t>4/28/2015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38795B-0B1A-4B31-A5F1-8C0AD94C6CA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6667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8B427-D40B-4DD5-8815-FCC36CF95D19}" type="datetimeFigureOut">
              <a:rPr lang="en-US" smtClean="0"/>
              <a:t>4/28/2015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38795B-0B1A-4B31-A5F1-8C0AD94C6CAB}" type="slidenum">
              <a:rPr lang="en-US" smtClean="0"/>
              <a:t>‹#›</a:t>
            </a:fld>
            <a:endParaRPr lang="en-US"/>
          </a:p>
        </p:txBody>
      </p:sp>
    </p:spTree>
    <p:extLst>
      <p:ext uri="{BB962C8B-B14F-4D97-AF65-F5344CB8AC3E}">
        <p14:creationId xmlns:p14="http://schemas.microsoft.com/office/powerpoint/2010/main" val="309456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98B427-D40B-4DD5-8815-FCC36CF95D19}" type="datetimeFigureOut">
              <a:rPr lang="en-US" smtClean="0"/>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38795B-0B1A-4B31-A5F1-8C0AD94C6CA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10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98B427-D40B-4DD5-8815-FCC36CF95D19}" type="datetimeFigureOut">
              <a:rPr lang="en-US" smtClean="0"/>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38795B-0B1A-4B31-A5F1-8C0AD94C6CAB}" type="slidenum">
              <a:rPr lang="en-US" smtClean="0"/>
              <a:t>‹#›</a:t>
            </a:fld>
            <a:endParaRPr lang="en-US"/>
          </a:p>
        </p:txBody>
      </p:sp>
    </p:spTree>
    <p:extLst>
      <p:ext uri="{BB962C8B-B14F-4D97-AF65-F5344CB8AC3E}">
        <p14:creationId xmlns:p14="http://schemas.microsoft.com/office/powerpoint/2010/main" val="2422409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98B427-D40B-4DD5-8815-FCC36CF95D19}" type="datetimeFigureOut">
              <a:rPr lang="en-US" smtClean="0"/>
              <a:t>4/28/2015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38795B-0B1A-4B31-A5F1-8C0AD94C6CAB}" type="slidenum">
              <a:rPr lang="en-US" smtClean="0"/>
              <a:t>‹#›</a:t>
            </a:fld>
            <a:endParaRPr lang="en-US"/>
          </a:p>
        </p:txBody>
      </p:sp>
    </p:spTree>
    <p:extLst>
      <p:ext uri="{BB962C8B-B14F-4D97-AF65-F5344CB8AC3E}">
        <p14:creationId xmlns:p14="http://schemas.microsoft.com/office/powerpoint/2010/main" val="481588747"/>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 id="2147484116" r:id="rId15"/>
    <p:sldLayoutId id="2147484117" r:id="rId16"/>
    <p:sldLayoutId id="2147484118" r:id="rId17"/>
    <p:sldLayoutId id="2147484119"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package" Target="../embeddings/Microsoft_Word_Document1.docx"/><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Senior Project Presentation</a:t>
            </a:r>
            <a:endParaRPr lang="en-US" dirty="0"/>
          </a:p>
        </p:txBody>
      </p:sp>
      <p:sp>
        <p:nvSpPr>
          <p:cNvPr id="3" name="Subtitle 2"/>
          <p:cNvSpPr>
            <a:spLocks noGrp="1"/>
          </p:cNvSpPr>
          <p:nvPr>
            <p:ph type="subTitle" idx="1"/>
          </p:nvPr>
        </p:nvSpPr>
        <p:spPr/>
        <p:txBody>
          <a:bodyPr>
            <a:normAutofit lnSpcReduction="10000"/>
          </a:bodyPr>
          <a:lstStyle/>
          <a:p>
            <a:pPr algn="r"/>
            <a:r>
              <a:rPr lang="en-US" dirty="0" smtClean="0"/>
              <a:t>Team Flight</a:t>
            </a:r>
          </a:p>
          <a:p>
            <a:pPr algn="r"/>
            <a:r>
              <a:rPr lang="en-US" dirty="0" smtClean="0"/>
              <a:t>Drone Simulator/Controller</a:t>
            </a:r>
          </a:p>
          <a:p>
            <a:pPr algn="r"/>
            <a:r>
              <a:rPr lang="en-US" dirty="0" smtClean="0"/>
              <a:t>May 1, 2015</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2888" y="1409418"/>
            <a:ext cx="2382306" cy="1054382"/>
          </a:xfrm>
          <a:prstGeom prst="rect">
            <a:avLst/>
          </a:prstGeom>
        </p:spPr>
      </p:pic>
    </p:spTree>
    <p:extLst>
      <p:ext uri="{BB962C8B-B14F-4D97-AF65-F5344CB8AC3E}">
        <p14:creationId xmlns:p14="http://schemas.microsoft.com/office/powerpoint/2010/main" val="3542393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Project Charter</a:t>
            </a:r>
          </a:p>
          <a:p>
            <a:r>
              <a:rPr lang="en-US" dirty="0" smtClean="0"/>
              <a:t>Project Vison, Scope, &amp; Plan</a:t>
            </a:r>
          </a:p>
          <a:p>
            <a:r>
              <a:rPr lang="en-US" dirty="0" smtClean="0"/>
              <a:t>Requirements Document</a:t>
            </a:r>
          </a:p>
          <a:p>
            <a:r>
              <a:rPr lang="en-US" dirty="0" smtClean="0"/>
              <a:t>Design Sketches</a:t>
            </a:r>
          </a:p>
          <a:p>
            <a:r>
              <a:rPr lang="en-US" dirty="0" smtClean="0"/>
              <a:t>UML Diagrams</a:t>
            </a:r>
          </a:p>
          <a:p>
            <a:r>
              <a:rPr lang="en-US" dirty="0" smtClean="0"/>
              <a:t>Testing Plan</a:t>
            </a:r>
          </a:p>
          <a:p>
            <a:r>
              <a:rPr lang="en-US" dirty="0" smtClean="0"/>
              <a:t>Weekly Individual Reports</a:t>
            </a:r>
          </a:p>
          <a:p>
            <a:r>
              <a:rPr lang="en-US" dirty="0" smtClean="0"/>
              <a:t>Weekly Team Reports  </a:t>
            </a:r>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10700" y="293624"/>
            <a:ext cx="2442212" cy="1080896"/>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902974360"/>
              </p:ext>
            </p:extLst>
          </p:nvPr>
        </p:nvGraphicFramePr>
        <p:xfrm>
          <a:off x="8335871" y="4169833"/>
          <a:ext cx="2295935" cy="2054225"/>
        </p:xfrm>
        <a:graphic>
          <a:graphicData uri="http://schemas.openxmlformats.org/presentationml/2006/ole">
            <mc:AlternateContent xmlns:mc="http://schemas.openxmlformats.org/markup-compatibility/2006">
              <mc:Choice xmlns:v="urn:schemas-microsoft-com:vml" Requires="v">
                <p:oleObj spid="_x0000_s1042" name="Document" r:id="rId5" imgW="5956042" imgH="5328489" progId="Word.Document.12">
                  <p:embed/>
                </p:oleObj>
              </mc:Choice>
              <mc:Fallback>
                <p:oleObj name="Document" r:id="rId5" imgW="5956042" imgH="5328489" progId="Word.Document.12">
                  <p:embed/>
                  <p:pic>
                    <p:nvPicPr>
                      <p:cNvPr id="0" name=""/>
                      <p:cNvPicPr/>
                      <p:nvPr/>
                    </p:nvPicPr>
                    <p:blipFill>
                      <a:blip r:embed="rId6"/>
                      <a:stretch>
                        <a:fillRect/>
                      </a:stretch>
                    </p:blipFill>
                    <p:spPr>
                      <a:xfrm>
                        <a:off x="8335871" y="4169833"/>
                        <a:ext cx="2295935" cy="2054225"/>
                      </a:xfrm>
                      <a:prstGeom prst="rect">
                        <a:avLst/>
                      </a:prstGeom>
                    </p:spPr>
                  </p:pic>
                </p:oleObj>
              </mc:Fallback>
            </mc:AlternateContent>
          </a:graphicData>
        </a:graphic>
      </p:graphicFrame>
      <p:pic>
        <p:nvPicPr>
          <p:cNvPr id="6" name="Picture 5"/>
          <p:cNvPicPr/>
          <p:nvPr/>
        </p:nvPicPr>
        <p:blipFill>
          <a:blip r:embed="rId7" cstate="print"/>
          <a:srcRect/>
          <a:stretch>
            <a:fillRect/>
          </a:stretch>
        </p:blipFill>
        <p:spPr bwMode="auto">
          <a:xfrm>
            <a:off x="4651976" y="3762059"/>
            <a:ext cx="2413000" cy="2384742"/>
          </a:xfrm>
          <a:prstGeom prst="rect">
            <a:avLst/>
          </a:prstGeom>
          <a:noFill/>
          <a:ln w="9525">
            <a:noFill/>
            <a:miter lim="800000"/>
            <a:headEnd/>
            <a:tailEnd/>
          </a:ln>
        </p:spPr>
      </p:pic>
      <p:pic>
        <p:nvPicPr>
          <p:cNvPr id="7" name="Picture 6"/>
          <p:cNvPicPr>
            <a:picLocks noChangeAspect="1"/>
          </p:cNvPicPr>
          <p:nvPr/>
        </p:nvPicPr>
        <p:blipFill>
          <a:blip r:embed="rId8"/>
          <a:stretch>
            <a:fillRect/>
          </a:stretch>
        </p:blipFill>
        <p:spPr>
          <a:xfrm>
            <a:off x="7434465" y="1906497"/>
            <a:ext cx="3952470" cy="1915146"/>
          </a:xfrm>
          <a:prstGeom prst="rect">
            <a:avLst/>
          </a:prstGeom>
        </p:spPr>
      </p:pic>
    </p:spTree>
    <p:extLst>
      <p:ext uri="{BB962C8B-B14F-4D97-AF65-F5344CB8AC3E}">
        <p14:creationId xmlns:p14="http://schemas.microsoft.com/office/powerpoint/2010/main" val="2339504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5400" dirty="0" smtClean="0"/>
              <a:t>How exactly did we do it?</a:t>
            </a:r>
            <a:endParaRPr lang="en-US" sz="5400" dirty="0"/>
          </a:p>
        </p:txBody>
      </p:sp>
      <p:pic>
        <p:nvPicPr>
          <p:cNvPr id="4" name="Picture 3"/>
          <p:cNvPicPr>
            <a:picLocks noChangeAspect="1"/>
          </p:cNvPicPr>
          <p:nvPr/>
        </p:nvPicPr>
        <p:blipFill>
          <a:blip r:embed="rId3"/>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364256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914400" y="2111123"/>
            <a:ext cx="10363200" cy="1546475"/>
          </a:xfrm>
          <a:prstGeom prst="rect">
            <a:avLst/>
          </a:prstGeom>
        </p:spPr>
        <p:txBody>
          <a:bodyPr vert="horz" lIns="121900" tIns="121900" rIns="121900" bIns="121900" rtlCol="0" anchor="b" anchorCtr="0">
            <a:noAutofit/>
          </a:bodyPr>
          <a:lstStyle/>
          <a:p>
            <a:pPr>
              <a:spcBef>
                <a:spcPts val="0"/>
              </a:spcBef>
            </a:pPr>
            <a:r>
              <a:rPr lang="en" dirty="0"/>
              <a:t>Charles Fahselt</a:t>
            </a:r>
          </a:p>
        </p:txBody>
      </p:sp>
      <p:sp>
        <p:nvSpPr>
          <p:cNvPr id="31" name="Shape 31"/>
          <p:cNvSpPr txBox="1">
            <a:spLocks noGrp="1"/>
          </p:cNvSpPr>
          <p:nvPr>
            <p:ph type="subTitle" idx="1"/>
          </p:nvPr>
        </p:nvSpPr>
        <p:spPr>
          <a:xfrm>
            <a:off x="914400" y="3786738"/>
            <a:ext cx="10363200" cy="1046399"/>
          </a:xfrm>
          <a:prstGeom prst="rect">
            <a:avLst/>
          </a:prstGeom>
        </p:spPr>
        <p:txBody>
          <a:bodyPr vert="horz" lIns="121900" tIns="121900" rIns="121900" bIns="121900" rtlCol="0" anchor="t" anchorCtr="0">
            <a:noAutofit/>
          </a:bodyPr>
          <a:lstStyle/>
          <a:p>
            <a:pPr>
              <a:spcBef>
                <a:spcPts val="0"/>
              </a:spcBef>
            </a:pPr>
            <a:r>
              <a:rPr lang="en" sz="3200" i="1" dirty="0"/>
              <a:t>Lead Software Developer</a:t>
            </a:r>
          </a:p>
          <a:p>
            <a:pPr>
              <a:spcBef>
                <a:spcPts val="0"/>
              </a:spcBef>
            </a:pPr>
            <a:r>
              <a:rPr lang="en" i="1" dirty="0"/>
              <a:t>Team Flight</a:t>
            </a:r>
          </a:p>
        </p:txBody>
      </p:sp>
      <p:pic>
        <p:nvPicPr>
          <p:cNvPr id="4" name="Picture 3"/>
          <p:cNvPicPr>
            <a:picLocks noChangeAspect="1"/>
          </p:cNvPicPr>
          <p:nvPr/>
        </p:nvPicPr>
        <p:blipFill>
          <a:blip r:embed="rId3"/>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56594671"/>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title"/>
          </p:nvPr>
        </p:nvSpPr>
        <p:spPr>
          <a:prstGeom prst="rect">
            <a:avLst/>
          </a:prstGeom>
        </p:spPr>
        <p:txBody>
          <a:bodyPr vert="horz" lIns="121900" tIns="121900" rIns="121900" bIns="121900" rtlCol="0" anchor="b" anchorCtr="0">
            <a:noAutofit/>
          </a:bodyPr>
          <a:lstStyle/>
          <a:p>
            <a:r>
              <a:rPr lang="en"/>
              <a:t>Presentation Overview</a:t>
            </a:r>
          </a:p>
        </p:txBody>
      </p:sp>
      <p:sp>
        <p:nvSpPr>
          <p:cNvPr id="37" name="Shape 37"/>
          <p:cNvSpPr txBox="1">
            <a:spLocks noGrp="1"/>
          </p:cNvSpPr>
          <p:nvPr>
            <p:ph type="body" idx="1"/>
          </p:nvPr>
        </p:nvSpPr>
        <p:spPr>
          <a:prstGeom prst="rect">
            <a:avLst/>
          </a:prstGeom>
        </p:spPr>
        <p:txBody>
          <a:bodyPr vert="horz" lIns="121900" tIns="121900" rIns="121900" bIns="121900" rtlCol="0" anchor="t" anchorCtr="0">
            <a:noAutofit/>
          </a:bodyPr>
          <a:lstStyle/>
          <a:p>
            <a:pPr>
              <a:buNone/>
            </a:pPr>
            <a:r>
              <a:rPr lang="en"/>
              <a:t> </a:t>
            </a:r>
          </a:p>
        </p:txBody>
      </p:sp>
      <p:pic>
        <p:nvPicPr>
          <p:cNvPr id="38" name="Shape 38"/>
          <p:cNvPicPr preferRelativeResize="0"/>
          <p:nvPr/>
        </p:nvPicPr>
        <p:blipFill>
          <a:blip r:embed="rId3">
            <a:alphaModFix/>
          </a:blip>
          <a:stretch>
            <a:fillRect/>
          </a:stretch>
        </p:blipFill>
        <p:spPr>
          <a:xfrm>
            <a:off x="906634" y="2589699"/>
            <a:ext cx="10378733" cy="1678600"/>
          </a:xfrm>
          <a:prstGeom prst="rect">
            <a:avLst/>
          </a:prstGeom>
          <a:noFill/>
          <a:ln>
            <a:noFill/>
          </a:ln>
        </p:spPr>
      </p:pic>
      <p:pic>
        <p:nvPicPr>
          <p:cNvPr id="5" name="Picture 4"/>
          <p:cNvPicPr>
            <a:picLocks noChangeAspect="1"/>
          </p:cNvPicPr>
          <p:nvPr/>
        </p:nvPicPr>
        <p:blipFill>
          <a:blip r:embed="rId4"/>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2053800298"/>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a:prstGeom prst="rect">
            <a:avLst/>
          </a:prstGeom>
        </p:spPr>
        <p:txBody>
          <a:bodyPr vert="horz" lIns="121900" tIns="121900" rIns="121900" bIns="121900" rtlCol="0" anchor="b" anchorCtr="0">
            <a:noAutofit/>
          </a:bodyPr>
          <a:lstStyle/>
          <a:p>
            <a:r>
              <a:rPr lang="en"/>
              <a:t>Software Tools</a:t>
            </a:r>
          </a:p>
        </p:txBody>
      </p:sp>
      <p:sp>
        <p:nvSpPr>
          <p:cNvPr id="44" name="Shape 44"/>
          <p:cNvSpPr txBox="1">
            <a:spLocks noGrp="1"/>
          </p:cNvSpPr>
          <p:nvPr>
            <p:ph type="body" idx="1"/>
          </p:nvPr>
        </p:nvSpPr>
        <p:spPr>
          <a:prstGeom prst="rect">
            <a:avLst/>
          </a:prstGeom>
        </p:spPr>
        <p:txBody>
          <a:bodyPr vert="horz" lIns="121900" tIns="121900" rIns="121900" bIns="121900" rtlCol="0" anchor="t" anchorCtr="0">
            <a:noAutofit/>
          </a:bodyPr>
          <a:lstStyle/>
          <a:p>
            <a:pPr marL="609585" indent="-558786">
              <a:buClr>
                <a:schemeClr val="dk1"/>
              </a:buClr>
              <a:buSzPct val="100000"/>
              <a:buFont typeface="Arial"/>
              <a:buChar char="-"/>
            </a:pPr>
            <a:r>
              <a:rPr lang="en" u="sng"/>
              <a:t>Languages:</a:t>
            </a:r>
            <a:r>
              <a:rPr lang="en"/>
              <a:t> Java, Javascript</a:t>
            </a:r>
          </a:p>
          <a:p>
            <a:pPr marL="609585" indent="-558786">
              <a:buClr>
                <a:schemeClr val="dk1"/>
              </a:buClr>
              <a:buSzPct val="100000"/>
              <a:buFont typeface="Arial"/>
              <a:buChar char="-"/>
            </a:pPr>
            <a:r>
              <a:rPr lang="en" u="sng"/>
              <a:t>Frameworks:</a:t>
            </a:r>
            <a:r>
              <a:rPr lang="en"/>
              <a:t> LibGDX, Node.js</a:t>
            </a:r>
          </a:p>
          <a:p>
            <a:pPr marL="609585" indent="-558786">
              <a:buClr>
                <a:schemeClr val="dk1"/>
              </a:buClr>
              <a:buSzPct val="100000"/>
              <a:buFont typeface="Arial"/>
              <a:buChar char="-"/>
            </a:pPr>
            <a:r>
              <a:rPr lang="en" u="sng"/>
              <a:t>Build Automation:</a:t>
            </a:r>
            <a:r>
              <a:rPr lang="en"/>
              <a:t> Gradle</a:t>
            </a:r>
          </a:p>
          <a:p>
            <a:pPr marL="609585" indent="-558786">
              <a:buClr>
                <a:schemeClr val="dk1"/>
              </a:buClr>
              <a:buSzPct val="100000"/>
              <a:buFont typeface="Arial"/>
              <a:buChar char="-"/>
            </a:pPr>
            <a:r>
              <a:rPr lang="en" u="sng"/>
              <a:t>Source Control:</a:t>
            </a:r>
            <a:r>
              <a:rPr lang="en"/>
              <a:t> Git</a:t>
            </a:r>
          </a:p>
        </p:txBody>
      </p:sp>
      <p:pic>
        <p:nvPicPr>
          <p:cNvPr id="45" name="Shape 45"/>
          <p:cNvPicPr preferRelativeResize="0"/>
          <p:nvPr/>
        </p:nvPicPr>
        <p:blipFill>
          <a:blip r:embed="rId3">
            <a:alphaModFix/>
          </a:blip>
          <a:stretch>
            <a:fillRect/>
          </a:stretch>
        </p:blipFill>
        <p:spPr>
          <a:xfrm>
            <a:off x="4760349" y="5486517"/>
            <a:ext cx="3310867" cy="551799"/>
          </a:xfrm>
          <a:prstGeom prst="rect">
            <a:avLst/>
          </a:prstGeom>
          <a:noFill/>
          <a:ln>
            <a:noFill/>
          </a:ln>
        </p:spPr>
      </p:pic>
      <p:pic>
        <p:nvPicPr>
          <p:cNvPr id="46" name="Shape 46"/>
          <p:cNvPicPr preferRelativeResize="0"/>
          <p:nvPr/>
        </p:nvPicPr>
        <p:blipFill>
          <a:blip r:embed="rId4">
            <a:alphaModFix/>
          </a:blip>
          <a:stretch>
            <a:fillRect/>
          </a:stretch>
        </p:blipFill>
        <p:spPr>
          <a:xfrm>
            <a:off x="1059099" y="5329634"/>
            <a:ext cx="2069800" cy="865567"/>
          </a:xfrm>
          <a:prstGeom prst="rect">
            <a:avLst/>
          </a:prstGeom>
          <a:noFill/>
          <a:ln>
            <a:noFill/>
          </a:ln>
        </p:spPr>
      </p:pic>
      <p:pic>
        <p:nvPicPr>
          <p:cNvPr id="47" name="Shape 47"/>
          <p:cNvPicPr preferRelativeResize="0"/>
          <p:nvPr/>
        </p:nvPicPr>
        <p:blipFill>
          <a:blip r:embed="rId5">
            <a:alphaModFix/>
          </a:blip>
          <a:stretch>
            <a:fillRect/>
          </a:stretch>
        </p:blipFill>
        <p:spPr>
          <a:xfrm>
            <a:off x="6217167" y="4046232"/>
            <a:ext cx="2675367" cy="747800"/>
          </a:xfrm>
          <a:prstGeom prst="rect">
            <a:avLst/>
          </a:prstGeom>
          <a:noFill/>
          <a:ln>
            <a:noFill/>
          </a:ln>
        </p:spPr>
      </p:pic>
      <p:pic>
        <p:nvPicPr>
          <p:cNvPr id="48" name="Shape 48"/>
          <p:cNvPicPr preferRelativeResize="0"/>
          <p:nvPr/>
        </p:nvPicPr>
        <p:blipFill>
          <a:blip r:embed="rId6">
            <a:alphaModFix/>
          </a:blip>
          <a:stretch>
            <a:fillRect/>
          </a:stretch>
        </p:blipFill>
        <p:spPr>
          <a:xfrm>
            <a:off x="9267567" y="1417833"/>
            <a:ext cx="1623699" cy="1623699"/>
          </a:xfrm>
          <a:prstGeom prst="rect">
            <a:avLst/>
          </a:prstGeom>
          <a:noFill/>
          <a:ln>
            <a:noFill/>
          </a:ln>
        </p:spPr>
      </p:pic>
      <p:pic>
        <p:nvPicPr>
          <p:cNvPr id="49" name="Shape 49"/>
          <p:cNvPicPr preferRelativeResize="0"/>
          <p:nvPr/>
        </p:nvPicPr>
        <p:blipFill>
          <a:blip r:embed="rId7">
            <a:alphaModFix/>
          </a:blip>
          <a:stretch>
            <a:fillRect/>
          </a:stretch>
        </p:blipFill>
        <p:spPr>
          <a:xfrm>
            <a:off x="9549300" y="3842100"/>
            <a:ext cx="1376699" cy="1376699"/>
          </a:xfrm>
          <a:prstGeom prst="rect">
            <a:avLst/>
          </a:prstGeom>
          <a:noFill/>
          <a:ln>
            <a:noFill/>
          </a:ln>
        </p:spPr>
      </p:pic>
      <p:pic>
        <p:nvPicPr>
          <p:cNvPr id="9" name="Picture 8"/>
          <p:cNvPicPr>
            <a:picLocks noChangeAspect="1"/>
          </p:cNvPicPr>
          <p:nvPr/>
        </p:nvPicPr>
        <p:blipFill>
          <a:blip r:embed="rId8"/>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1450060319"/>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prstGeom prst="rect">
            <a:avLst/>
          </a:prstGeom>
        </p:spPr>
        <p:txBody>
          <a:bodyPr vert="horz" lIns="121900" tIns="121900" rIns="121900" bIns="121900" rtlCol="0" anchor="b" anchorCtr="0">
            <a:noAutofit/>
          </a:bodyPr>
          <a:lstStyle/>
          <a:p>
            <a:r>
              <a:rPr lang="en"/>
              <a:t>Design: Separation of Concerns</a:t>
            </a:r>
          </a:p>
        </p:txBody>
      </p:sp>
      <p:sp>
        <p:nvSpPr>
          <p:cNvPr id="55" name="Shape 55"/>
          <p:cNvSpPr txBox="1">
            <a:spLocks noGrp="1"/>
          </p:cNvSpPr>
          <p:nvPr>
            <p:ph type="body" idx="1"/>
          </p:nvPr>
        </p:nvSpPr>
        <p:spPr>
          <a:prstGeom prst="rect">
            <a:avLst/>
          </a:prstGeom>
        </p:spPr>
        <p:txBody>
          <a:bodyPr vert="horz" lIns="121900" tIns="121900" rIns="121900" bIns="121900" rtlCol="0" anchor="t" anchorCtr="0">
            <a:noAutofit/>
          </a:bodyPr>
          <a:lstStyle/>
          <a:p>
            <a:pPr marL="1066785" lvl="1" indent="-558786">
              <a:buClr>
                <a:schemeClr val="dk1"/>
              </a:buClr>
              <a:buSzPct val="100000"/>
              <a:buFont typeface="Arial"/>
              <a:buChar char="-"/>
            </a:pPr>
            <a:r>
              <a:rPr lang="en" sz="3200" dirty="0"/>
              <a:t>Macro</a:t>
            </a:r>
          </a:p>
          <a:p>
            <a:pPr marL="1219170" lvl="1" indent="-507987">
              <a:buClr>
                <a:schemeClr val="dk1"/>
              </a:buClr>
              <a:buSzPct val="80000"/>
              <a:buFont typeface="Arial"/>
              <a:buChar char="-"/>
            </a:pPr>
            <a:r>
              <a:rPr lang="en" sz="3200" dirty="0"/>
              <a:t>Hardware / Software</a:t>
            </a:r>
          </a:p>
          <a:p>
            <a:pPr>
              <a:buNone/>
            </a:pPr>
            <a:endParaRPr sz="3200" dirty="0"/>
          </a:p>
          <a:p>
            <a:pPr>
              <a:buNone/>
            </a:pPr>
            <a:endParaRPr sz="3200" dirty="0"/>
          </a:p>
          <a:p>
            <a:pPr marL="1066785" lvl="1" indent="-558786">
              <a:buClr>
                <a:schemeClr val="dk1"/>
              </a:buClr>
              <a:buSzPct val="100000"/>
              <a:buFont typeface="Arial"/>
              <a:buChar char="-"/>
            </a:pPr>
            <a:r>
              <a:rPr lang="en" sz="3200" dirty="0"/>
              <a:t>Micro</a:t>
            </a:r>
          </a:p>
          <a:p>
            <a:pPr marL="1219170" lvl="1" indent="-507987">
              <a:buClr>
                <a:schemeClr val="dk1"/>
              </a:buClr>
              <a:buSzPct val="80000"/>
              <a:buFont typeface="Arial"/>
              <a:buChar char="-"/>
            </a:pPr>
            <a:r>
              <a:rPr lang="en" sz="3200" dirty="0"/>
              <a:t>Update / Render</a:t>
            </a:r>
          </a:p>
          <a:p>
            <a:pPr>
              <a:buNone/>
            </a:pPr>
            <a:endParaRPr dirty="0"/>
          </a:p>
          <a:p>
            <a:pPr>
              <a:lnSpc>
                <a:spcPct val="100000"/>
              </a:lnSpc>
              <a:spcBef>
                <a:spcPts val="800"/>
              </a:spcBef>
              <a:buNone/>
            </a:pPr>
            <a:endParaRPr dirty="0"/>
          </a:p>
        </p:txBody>
      </p:sp>
      <p:pic>
        <p:nvPicPr>
          <p:cNvPr id="56" name="Shape 56"/>
          <p:cNvPicPr preferRelativeResize="0"/>
          <p:nvPr/>
        </p:nvPicPr>
        <p:blipFill>
          <a:blip r:embed="rId3">
            <a:alphaModFix/>
          </a:blip>
          <a:stretch>
            <a:fillRect/>
          </a:stretch>
        </p:blipFill>
        <p:spPr>
          <a:xfrm>
            <a:off x="7323767" y="1492100"/>
            <a:ext cx="3529032" cy="2491465"/>
          </a:xfrm>
          <a:prstGeom prst="rect">
            <a:avLst/>
          </a:prstGeom>
          <a:noFill/>
          <a:ln>
            <a:noFill/>
          </a:ln>
        </p:spPr>
      </p:pic>
      <p:pic>
        <p:nvPicPr>
          <p:cNvPr id="57" name="Shape 57"/>
          <p:cNvPicPr preferRelativeResize="0"/>
          <p:nvPr/>
        </p:nvPicPr>
        <p:blipFill>
          <a:blip r:embed="rId4">
            <a:alphaModFix/>
          </a:blip>
          <a:stretch>
            <a:fillRect/>
          </a:stretch>
        </p:blipFill>
        <p:spPr>
          <a:xfrm>
            <a:off x="6314081" y="4232411"/>
            <a:ext cx="4988232" cy="1911867"/>
          </a:xfrm>
          <a:prstGeom prst="rect">
            <a:avLst/>
          </a:prstGeom>
          <a:noFill/>
          <a:ln>
            <a:noFill/>
          </a:ln>
        </p:spPr>
      </p:pic>
      <p:pic>
        <p:nvPicPr>
          <p:cNvPr id="6" name="Picture 5"/>
          <p:cNvPicPr>
            <a:picLocks noChangeAspect="1"/>
          </p:cNvPicPr>
          <p:nvPr/>
        </p:nvPicPr>
        <p:blipFill>
          <a:blip r:embed="rId5"/>
          <a:stretch>
            <a:fillRect/>
          </a:stretch>
        </p:blipFill>
        <p:spPr>
          <a:xfrm>
            <a:off x="9753389" y="92074"/>
            <a:ext cx="2438611" cy="1079086"/>
          </a:xfrm>
          <a:prstGeom prst="rect">
            <a:avLst/>
          </a:prstGeom>
        </p:spPr>
      </p:pic>
    </p:spTree>
    <p:extLst>
      <p:ext uri="{BB962C8B-B14F-4D97-AF65-F5344CB8AC3E}">
        <p14:creationId xmlns:p14="http://schemas.microsoft.com/office/powerpoint/2010/main" val="1538925716"/>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prstGeom prst="rect">
            <a:avLst/>
          </a:prstGeom>
        </p:spPr>
        <p:txBody>
          <a:bodyPr vert="horz" lIns="121900" tIns="121900" rIns="121900" bIns="121900" rtlCol="0" anchor="b" anchorCtr="0">
            <a:noAutofit/>
          </a:bodyPr>
          <a:lstStyle/>
          <a:p>
            <a:r>
              <a:rPr lang="en"/>
              <a:t>Design: Maze Generator</a:t>
            </a:r>
          </a:p>
        </p:txBody>
      </p:sp>
      <p:sp>
        <p:nvSpPr>
          <p:cNvPr id="63" name="Shape 63"/>
          <p:cNvSpPr txBox="1">
            <a:spLocks noGrp="1"/>
          </p:cNvSpPr>
          <p:nvPr>
            <p:ph type="body" idx="1"/>
          </p:nvPr>
        </p:nvSpPr>
        <p:spPr>
          <a:prstGeom prst="rect">
            <a:avLst/>
          </a:prstGeom>
        </p:spPr>
        <p:txBody>
          <a:bodyPr vert="horz" lIns="121900" tIns="121900" rIns="121900" bIns="121900" rtlCol="0" anchor="t" anchorCtr="0">
            <a:noAutofit/>
          </a:bodyPr>
          <a:lstStyle/>
          <a:p>
            <a:pPr marL="1066785" lvl="1" indent="-558786">
              <a:buClr>
                <a:schemeClr val="dk1"/>
              </a:buClr>
              <a:buSzPct val="100000"/>
              <a:buFont typeface="Arial"/>
              <a:buChar char="-"/>
            </a:pPr>
            <a:r>
              <a:rPr lang="en" sz="3200" dirty="0"/>
              <a:t>“Digger” algorithm</a:t>
            </a:r>
          </a:p>
          <a:p>
            <a:pPr marL="1219170" lvl="1" indent="-507987">
              <a:buClr>
                <a:schemeClr val="dk1"/>
              </a:buClr>
              <a:buSzPct val="80000"/>
              <a:buFont typeface="Arial"/>
              <a:buChar char="-"/>
            </a:pPr>
            <a:r>
              <a:rPr lang="en" sz="3200" dirty="0"/>
              <a:t>Procedurally generates a 2D array </a:t>
            </a:r>
          </a:p>
          <a:p>
            <a:pPr marL="1219170" lvl="1" indent="-507987">
              <a:buClr>
                <a:schemeClr val="dk1"/>
              </a:buClr>
              <a:buSzPct val="80000"/>
              <a:buFont typeface="Arial"/>
              <a:buChar char="-"/>
            </a:pPr>
            <a:r>
              <a:rPr lang="en" sz="3200" dirty="0"/>
              <a:t>Unique level geometry each play</a:t>
            </a:r>
          </a:p>
          <a:p>
            <a:pPr marL="609585" indent="0">
              <a:buNone/>
            </a:pPr>
            <a:endParaRPr sz="3200" dirty="0"/>
          </a:p>
          <a:p>
            <a:pPr marL="1066785" lvl="1" indent="-558786">
              <a:buClr>
                <a:schemeClr val="dk1"/>
              </a:buClr>
              <a:buSzPct val="100000"/>
              <a:buFont typeface="Arial"/>
              <a:buChar char="-"/>
            </a:pPr>
            <a:r>
              <a:rPr lang="en" sz="3200" dirty="0"/>
              <a:t>Level class</a:t>
            </a:r>
          </a:p>
          <a:p>
            <a:pPr marL="1219170" lvl="1" indent="-507987">
              <a:buClr>
                <a:schemeClr val="dk1"/>
              </a:buClr>
              <a:buSzPct val="80000"/>
              <a:buFont typeface="Arial"/>
              <a:buChar char="-"/>
            </a:pPr>
            <a:r>
              <a:rPr lang="en" sz="3200" dirty="0"/>
              <a:t>Converts 2D array into 3D objects</a:t>
            </a:r>
          </a:p>
          <a:p>
            <a:pPr marL="1219170" lvl="1" indent="-507987">
              <a:buClr>
                <a:schemeClr val="dk1"/>
              </a:buClr>
              <a:buSzPct val="80000"/>
              <a:buFont typeface="Arial"/>
              <a:buChar char="-"/>
            </a:pPr>
            <a:r>
              <a:rPr lang="en" sz="3200" dirty="0"/>
              <a:t>Collision physics via Bullet</a:t>
            </a:r>
          </a:p>
          <a:p>
            <a:pPr marL="0" indent="0">
              <a:buNone/>
            </a:pPr>
            <a:endParaRPr dirty="0"/>
          </a:p>
        </p:txBody>
      </p:sp>
      <p:pic>
        <p:nvPicPr>
          <p:cNvPr id="4" name="Picture 3"/>
          <p:cNvPicPr>
            <a:picLocks noChangeAspect="1"/>
          </p:cNvPicPr>
          <p:nvPr/>
        </p:nvPicPr>
        <p:blipFill>
          <a:blip r:embed="rId3"/>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2032661330"/>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3081" y="397100"/>
            <a:ext cx="10972800" cy="1143200"/>
          </a:xfrm>
          <a:prstGeom prst="rect">
            <a:avLst/>
          </a:prstGeom>
        </p:spPr>
        <p:txBody>
          <a:bodyPr vert="horz" lIns="121900" tIns="121900" rIns="121900" bIns="121900" rtlCol="0" anchor="b" anchorCtr="0">
            <a:noAutofit/>
          </a:bodyPr>
          <a:lstStyle/>
          <a:p>
            <a:pPr algn="ctr"/>
            <a:r>
              <a:rPr lang="en" dirty="0"/>
              <a:t> Map Conversion</a:t>
            </a:r>
          </a:p>
        </p:txBody>
      </p:sp>
      <p:pic>
        <p:nvPicPr>
          <p:cNvPr id="70" name="Shape 70"/>
          <p:cNvPicPr preferRelativeResize="0"/>
          <p:nvPr/>
        </p:nvPicPr>
        <p:blipFill>
          <a:blip r:embed="rId3">
            <a:alphaModFix/>
          </a:blip>
          <a:stretch>
            <a:fillRect/>
          </a:stretch>
        </p:blipFill>
        <p:spPr>
          <a:xfrm>
            <a:off x="7090435" y="1752500"/>
            <a:ext cx="4491965" cy="4439343"/>
          </a:xfrm>
          <a:prstGeom prst="rect">
            <a:avLst/>
          </a:prstGeom>
          <a:noFill/>
          <a:ln>
            <a:noFill/>
          </a:ln>
        </p:spPr>
      </p:pic>
      <p:pic>
        <p:nvPicPr>
          <p:cNvPr id="71" name="Shape 71"/>
          <p:cNvPicPr preferRelativeResize="0"/>
          <p:nvPr/>
        </p:nvPicPr>
        <p:blipFill>
          <a:blip r:embed="rId4">
            <a:alphaModFix/>
          </a:blip>
          <a:stretch>
            <a:fillRect/>
          </a:stretch>
        </p:blipFill>
        <p:spPr>
          <a:xfrm>
            <a:off x="892725" y="1811365"/>
            <a:ext cx="4379492" cy="4414245"/>
          </a:xfrm>
          <a:prstGeom prst="rect">
            <a:avLst/>
          </a:prstGeom>
          <a:noFill/>
          <a:ln>
            <a:noFill/>
          </a:ln>
        </p:spPr>
      </p:pic>
      <p:pic>
        <p:nvPicPr>
          <p:cNvPr id="72" name="Shape 72"/>
          <p:cNvPicPr preferRelativeResize="0"/>
          <p:nvPr/>
        </p:nvPicPr>
        <p:blipFill>
          <a:blip r:embed="rId5">
            <a:alphaModFix/>
          </a:blip>
          <a:stretch>
            <a:fillRect/>
          </a:stretch>
        </p:blipFill>
        <p:spPr>
          <a:xfrm>
            <a:off x="5272217" y="3707027"/>
            <a:ext cx="1818218" cy="774358"/>
          </a:xfrm>
          <a:prstGeom prst="rect">
            <a:avLst/>
          </a:prstGeom>
          <a:noFill/>
          <a:ln>
            <a:noFill/>
          </a:ln>
        </p:spPr>
      </p:pic>
      <p:sp>
        <p:nvSpPr>
          <p:cNvPr id="73" name="Shape 73"/>
          <p:cNvSpPr txBox="1"/>
          <p:nvPr/>
        </p:nvSpPr>
        <p:spPr>
          <a:xfrm>
            <a:off x="1246050" y="1328100"/>
            <a:ext cx="3515420" cy="424400"/>
          </a:xfrm>
          <a:prstGeom prst="rect">
            <a:avLst/>
          </a:prstGeom>
          <a:noFill/>
          <a:ln>
            <a:noFill/>
          </a:ln>
        </p:spPr>
        <p:txBody>
          <a:bodyPr lIns="121900" tIns="121900" rIns="121900" bIns="121900" anchor="t" anchorCtr="0">
            <a:noAutofit/>
          </a:bodyPr>
          <a:lstStyle/>
          <a:p>
            <a:r>
              <a:rPr lang="en" sz="2400" dirty="0" smtClean="0"/>
              <a:t>Generator Output</a:t>
            </a:r>
            <a:endParaRPr lang="en" sz="2400" dirty="0"/>
          </a:p>
        </p:txBody>
      </p:sp>
      <p:sp>
        <p:nvSpPr>
          <p:cNvPr id="74" name="Shape 74"/>
          <p:cNvSpPr txBox="1"/>
          <p:nvPr/>
        </p:nvSpPr>
        <p:spPr>
          <a:xfrm>
            <a:off x="8386120" y="1244888"/>
            <a:ext cx="1867942" cy="389200"/>
          </a:xfrm>
          <a:prstGeom prst="rect">
            <a:avLst/>
          </a:prstGeom>
          <a:noFill/>
          <a:ln>
            <a:noFill/>
          </a:ln>
        </p:spPr>
        <p:txBody>
          <a:bodyPr lIns="121900" tIns="121900" rIns="121900" bIns="121900" anchor="t" anchorCtr="0">
            <a:noAutofit/>
          </a:bodyPr>
          <a:lstStyle/>
          <a:p>
            <a:r>
              <a:rPr lang="en" sz="2400" dirty="0"/>
              <a:t>3D </a:t>
            </a:r>
            <a:r>
              <a:rPr lang="en" sz="2400" dirty="0" smtClean="0"/>
              <a:t>Level</a:t>
            </a:r>
            <a:endParaRPr lang="en" sz="2400" dirty="0"/>
          </a:p>
        </p:txBody>
      </p:sp>
      <p:pic>
        <p:nvPicPr>
          <p:cNvPr id="8" name="Picture 7"/>
          <p:cNvPicPr>
            <a:picLocks noChangeAspect="1"/>
          </p:cNvPicPr>
          <p:nvPr/>
        </p:nvPicPr>
        <p:blipFill>
          <a:blip r:embed="rId6"/>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1239570751"/>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vert="horz" lIns="121900" tIns="121900" rIns="121900" bIns="121900" rtlCol="0" anchor="b" anchorCtr="0">
            <a:noAutofit/>
          </a:bodyPr>
          <a:lstStyle/>
          <a:p>
            <a:r>
              <a:rPr lang="en"/>
              <a:t>Implementation</a:t>
            </a:r>
          </a:p>
        </p:txBody>
      </p:sp>
      <p:sp>
        <p:nvSpPr>
          <p:cNvPr id="80" name="Shape 80"/>
          <p:cNvSpPr txBox="1">
            <a:spLocks noGrp="1"/>
          </p:cNvSpPr>
          <p:nvPr>
            <p:ph type="body" idx="1"/>
          </p:nvPr>
        </p:nvSpPr>
        <p:spPr>
          <a:xfrm>
            <a:off x="609600" y="1564901"/>
            <a:ext cx="10972800" cy="4967599"/>
          </a:xfrm>
          <a:prstGeom prst="rect">
            <a:avLst/>
          </a:prstGeom>
        </p:spPr>
        <p:txBody>
          <a:bodyPr vert="horz" lIns="121900" tIns="121900" rIns="121900" bIns="121900" rtlCol="0" anchor="t" anchorCtr="0">
            <a:noAutofit/>
          </a:bodyPr>
          <a:lstStyle/>
          <a:p>
            <a:pPr marL="609585" indent="-558786">
              <a:buClr>
                <a:schemeClr val="dk1"/>
              </a:buClr>
              <a:buSzPct val="100000"/>
              <a:buFont typeface="Arial"/>
              <a:buChar char="-"/>
            </a:pPr>
            <a:r>
              <a:rPr lang="en"/>
              <a:t>Screens</a:t>
            </a:r>
          </a:p>
          <a:p>
            <a:pPr>
              <a:buNone/>
            </a:pPr>
            <a:endParaRPr/>
          </a:p>
          <a:p>
            <a:pPr marL="609585" indent="-558786">
              <a:buClr>
                <a:schemeClr val="dk1"/>
              </a:buClr>
              <a:buSzPct val="100000"/>
              <a:buFont typeface="Arial"/>
              <a:buChar char="-"/>
            </a:pPr>
            <a:r>
              <a:rPr lang="en"/>
              <a:t>State Pattern</a:t>
            </a:r>
          </a:p>
          <a:p>
            <a:pPr>
              <a:buNone/>
            </a:pPr>
            <a:endParaRPr/>
          </a:p>
          <a:p>
            <a:pPr marL="609585" indent="-558786">
              <a:buClr>
                <a:schemeClr val="dk1"/>
              </a:buClr>
              <a:buSzPct val="100000"/>
              <a:buFont typeface="Arial"/>
              <a:buChar char="-"/>
            </a:pPr>
            <a:r>
              <a:rPr lang="en"/>
              <a:t>PID Controller</a:t>
            </a:r>
          </a:p>
        </p:txBody>
      </p:sp>
      <p:pic>
        <p:nvPicPr>
          <p:cNvPr id="81" name="Shape 81"/>
          <p:cNvPicPr preferRelativeResize="0"/>
          <p:nvPr/>
        </p:nvPicPr>
        <p:blipFill>
          <a:blip r:embed="rId3">
            <a:alphaModFix/>
          </a:blip>
          <a:stretch>
            <a:fillRect/>
          </a:stretch>
        </p:blipFill>
        <p:spPr>
          <a:xfrm>
            <a:off x="4761491" y="1564901"/>
            <a:ext cx="6231331" cy="2867033"/>
          </a:xfrm>
          <a:prstGeom prst="rect">
            <a:avLst/>
          </a:prstGeom>
          <a:noFill/>
          <a:ln>
            <a:noFill/>
          </a:ln>
        </p:spPr>
      </p:pic>
      <p:pic>
        <p:nvPicPr>
          <p:cNvPr id="82" name="Shape 82"/>
          <p:cNvPicPr preferRelativeResize="0"/>
          <p:nvPr/>
        </p:nvPicPr>
        <p:blipFill>
          <a:blip r:embed="rId4">
            <a:alphaModFix/>
          </a:blip>
          <a:stretch>
            <a:fillRect/>
          </a:stretch>
        </p:blipFill>
        <p:spPr>
          <a:xfrm>
            <a:off x="1524021" y="4126101"/>
            <a:ext cx="2323049" cy="2011088"/>
          </a:xfrm>
          <a:prstGeom prst="rect">
            <a:avLst/>
          </a:prstGeom>
          <a:noFill/>
          <a:ln>
            <a:noFill/>
          </a:ln>
        </p:spPr>
      </p:pic>
      <p:pic>
        <p:nvPicPr>
          <p:cNvPr id="6" name="Picture 5"/>
          <p:cNvPicPr>
            <a:picLocks noChangeAspect="1"/>
          </p:cNvPicPr>
          <p:nvPr/>
        </p:nvPicPr>
        <p:blipFill>
          <a:blip r:embed="rId5"/>
          <a:stretch>
            <a:fillRect/>
          </a:stretch>
        </p:blipFill>
        <p:spPr>
          <a:xfrm>
            <a:off x="9753389" y="264039"/>
            <a:ext cx="2438611" cy="1079086"/>
          </a:xfrm>
          <a:prstGeom prst="rect">
            <a:avLst/>
          </a:prstGeom>
        </p:spPr>
      </p:pic>
    </p:spTree>
    <p:extLst>
      <p:ext uri="{BB962C8B-B14F-4D97-AF65-F5344CB8AC3E}">
        <p14:creationId xmlns:p14="http://schemas.microsoft.com/office/powerpoint/2010/main" val="3602418082"/>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prstGeom prst="rect">
            <a:avLst/>
          </a:prstGeom>
        </p:spPr>
        <p:txBody>
          <a:bodyPr vert="horz" lIns="121900" tIns="121900" rIns="121900" bIns="121900" rtlCol="0" anchor="b" anchorCtr="0">
            <a:noAutofit/>
          </a:bodyPr>
          <a:lstStyle/>
          <a:p>
            <a:r>
              <a:rPr lang="en"/>
              <a:t>Implementation: Issues</a:t>
            </a:r>
          </a:p>
        </p:txBody>
      </p:sp>
      <p:sp>
        <p:nvSpPr>
          <p:cNvPr id="96" name="Shape 96"/>
          <p:cNvSpPr txBox="1">
            <a:spLocks noGrp="1"/>
          </p:cNvSpPr>
          <p:nvPr>
            <p:ph type="body" idx="1"/>
          </p:nvPr>
        </p:nvSpPr>
        <p:spPr>
          <a:prstGeom prst="rect">
            <a:avLst/>
          </a:prstGeom>
        </p:spPr>
        <p:txBody>
          <a:bodyPr vert="horz" lIns="121900" tIns="121900" rIns="121900" bIns="121900" rtlCol="0" anchor="t" anchorCtr="0">
            <a:noAutofit/>
          </a:bodyPr>
          <a:lstStyle/>
          <a:p>
            <a:pPr marL="609585" indent="-558786">
              <a:buClr>
                <a:schemeClr val="dk1"/>
              </a:buClr>
              <a:buSzPct val="100000"/>
              <a:buFont typeface="Arial"/>
              <a:buChar char="-"/>
            </a:pPr>
            <a:r>
              <a:rPr lang="en"/>
              <a:t>Blender 3D Models and Physics</a:t>
            </a:r>
          </a:p>
          <a:p>
            <a:pPr marL="1219170" lvl="1" indent="-507987">
              <a:buClr>
                <a:schemeClr val="dk1"/>
              </a:buClr>
              <a:buSzPct val="80000"/>
              <a:buFont typeface="Arial"/>
              <a:buChar char="-"/>
            </a:pPr>
            <a:r>
              <a:rPr lang="en"/>
              <a:t>Textures Vs. Collision</a:t>
            </a:r>
          </a:p>
          <a:p>
            <a:pPr marL="0" indent="0">
              <a:buNone/>
            </a:pPr>
            <a:endParaRPr/>
          </a:p>
        </p:txBody>
      </p:sp>
      <p:pic>
        <p:nvPicPr>
          <p:cNvPr id="97" name="Shape 97"/>
          <p:cNvPicPr preferRelativeResize="0"/>
          <p:nvPr/>
        </p:nvPicPr>
        <p:blipFill>
          <a:blip r:embed="rId3">
            <a:alphaModFix/>
          </a:blip>
          <a:stretch>
            <a:fillRect/>
          </a:stretch>
        </p:blipFill>
        <p:spPr>
          <a:xfrm>
            <a:off x="3041734" y="2865698"/>
            <a:ext cx="6108532" cy="2812665"/>
          </a:xfrm>
          <a:prstGeom prst="rect">
            <a:avLst/>
          </a:prstGeom>
          <a:noFill/>
          <a:ln>
            <a:noFill/>
          </a:ln>
        </p:spPr>
      </p:pic>
      <p:pic>
        <p:nvPicPr>
          <p:cNvPr id="5" name="Picture 4"/>
          <p:cNvPicPr>
            <a:picLocks noChangeAspect="1"/>
          </p:cNvPicPr>
          <p:nvPr/>
        </p:nvPicPr>
        <p:blipFill>
          <a:blip r:embed="rId4"/>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1739430013"/>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7895"/>
          </a:xfrm>
        </p:spPr>
        <p:txBody>
          <a:bodyPr>
            <a:normAutofit/>
          </a:bodyPr>
          <a:lstStyle/>
          <a:p>
            <a:r>
              <a:rPr lang="en-US" dirty="0" smtClean="0"/>
              <a:t>Introduction</a:t>
            </a:r>
            <a:endParaRPr lang="en-US" dirty="0"/>
          </a:p>
        </p:txBody>
      </p:sp>
      <p:sp>
        <p:nvSpPr>
          <p:cNvPr id="3" name="Content Placeholder 2"/>
          <p:cNvSpPr>
            <a:spLocks noGrp="1"/>
          </p:cNvSpPr>
          <p:nvPr>
            <p:ph idx="1"/>
          </p:nvPr>
        </p:nvSpPr>
        <p:spPr>
          <a:xfrm>
            <a:off x="838200" y="1303020"/>
            <a:ext cx="10515600" cy="5032375"/>
          </a:xfrm>
        </p:spPr>
        <p:txBody>
          <a:bodyPr>
            <a:normAutofit fontScale="92500" lnSpcReduction="20000"/>
          </a:bodyPr>
          <a:lstStyle/>
          <a:p>
            <a:r>
              <a:rPr lang="en-US" dirty="0" smtClean="0"/>
              <a:t>Team Flight consist of members:</a:t>
            </a:r>
          </a:p>
          <a:p>
            <a:pPr marL="0" indent="0">
              <a:buNone/>
            </a:pPr>
            <a:r>
              <a:rPr lang="en-US" dirty="0" smtClean="0"/>
              <a:t>	Khary </a:t>
            </a:r>
            <a:r>
              <a:rPr lang="en-US" dirty="0" err="1" smtClean="0"/>
              <a:t>Alexcee</a:t>
            </a:r>
            <a:r>
              <a:rPr lang="en-US" dirty="0" smtClean="0"/>
              <a:t> – Project Manager</a:t>
            </a:r>
          </a:p>
          <a:p>
            <a:pPr marL="0" indent="0">
              <a:buNone/>
            </a:pPr>
            <a:r>
              <a:rPr lang="en-US" dirty="0"/>
              <a:t>	Charles </a:t>
            </a:r>
            <a:r>
              <a:rPr lang="en-US" dirty="0" err="1" smtClean="0"/>
              <a:t>Fahselt</a:t>
            </a:r>
            <a:r>
              <a:rPr lang="en-US" dirty="0" smtClean="0"/>
              <a:t> - Lead </a:t>
            </a:r>
            <a:r>
              <a:rPr lang="en-US" dirty="0"/>
              <a:t>Software Developer</a:t>
            </a:r>
            <a:endParaRPr lang="en-US" dirty="0" smtClean="0"/>
          </a:p>
          <a:p>
            <a:pPr marL="0" indent="0">
              <a:buNone/>
            </a:pPr>
            <a:r>
              <a:rPr lang="en-US" dirty="0"/>
              <a:t>	</a:t>
            </a:r>
            <a:r>
              <a:rPr lang="en-US" dirty="0" smtClean="0"/>
              <a:t>Michael </a:t>
            </a:r>
            <a:r>
              <a:rPr lang="en-US" dirty="0" err="1" smtClean="0"/>
              <a:t>Truncale</a:t>
            </a:r>
            <a:r>
              <a:rPr lang="en-US" dirty="0" smtClean="0"/>
              <a:t> - </a:t>
            </a:r>
            <a:r>
              <a:rPr lang="en-US" dirty="0"/>
              <a:t>Lead Drone Developer</a:t>
            </a:r>
            <a:endParaRPr lang="en-US" dirty="0" smtClean="0"/>
          </a:p>
          <a:p>
            <a:pPr marL="0" indent="0">
              <a:buNone/>
            </a:pPr>
            <a:r>
              <a:rPr lang="en-US" dirty="0"/>
              <a:t>	</a:t>
            </a:r>
            <a:r>
              <a:rPr lang="en-US" dirty="0" smtClean="0"/>
              <a:t>Dean Dixon - </a:t>
            </a:r>
            <a:r>
              <a:rPr lang="en-US" dirty="0"/>
              <a:t>Software Advisor and Controller Input Specialist</a:t>
            </a:r>
            <a:r>
              <a:rPr lang="en-US" dirty="0" smtClean="0"/>
              <a:t> </a:t>
            </a:r>
          </a:p>
          <a:p>
            <a:pPr marL="0" indent="0">
              <a:buNone/>
            </a:pPr>
            <a:r>
              <a:rPr lang="en-US" dirty="0"/>
              <a:t>	</a:t>
            </a:r>
            <a:r>
              <a:rPr lang="en-US" dirty="0" err="1" smtClean="0"/>
              <a:t>Afif</a:t>
            </a:r>
            <a:r>
              <a:rPr lang="en-US" dirty="0" smtClean="0"/>
              <a:t> </a:t>
            </a:r>
            <a:r>
              <a:rPr lang="en-US" dirty="0"/>
              <a:t>Elias </a:t>
            </a:r>
            <a:r>
              <a:rPr lang="en-US" dirty="0" err="1" smtClean="0"/>
              <a:t>Diek</a:t>
            </a:r>
            <a:r>
              <a:rPr lang="en-US" dirty="0" smtClean="0"/>
              <a:t> - </a:t>
            </a:r>
            <a:r>
              <a:rPr lang="en-US" dirty="0"/>
              <a:t>Graphic Designer and UI Developer</a:t>
            </a:r>
            <a:endParaRPr lang="en-US" dirty="0" smtClean="0"/>
          </a:p>
          <a:p>
            <a:pPr marL="0" indent="0">
              <a:buNone/>
            </a:pPr>
            <a:endParaRPr lang="en-US" dirty="0"/>
          </a:p>
          <a:p>
            <a:r>
              <a:rPr lang="en-US" dirty="0" smtClean="0"/>
              <a:t>The team was assembled by individuals looking to use there knowledge and skills of software development and computer engineering and apply it to a project</a:t>
            </a:r>
          </a:p>
          <a:p>
            <a:endParaRPr lang="en-US" dirty="0"/>
          </a:p>
          <a:p>
            <a:r>
              <a:rPr lang="en-US" dirty="0" smtClean="0"/>
              <a:t>The team decided that the project’s focus will be using modern drone technology and  computer gaming development.</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0700" y="293624"/>
            <a:ext cx="2442212" cy="1080896"/>
          </a:xfrm>
          <a:prstGeom prst="rect">
            <a:avLst/>
          </a:prstGeom>
        </p:spPr>
      </p:pic>
    </p:spTree>
    <p:extLst>
      <p:ext uri="{BB962C8B-B14F-4D97-AF65-F5344CB8AC3E}">
        <p14:creationId xmlns:p14="http://schemas.microsoft.com/office/powerpoint/2010/main" val="26227603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p:spPr>
        <p:txBody>
          <a:bodyPr vert="horz" lIns="121900" tIns="121900" rIns="121900" bIns="121900" rtlCol="0" anchor="b" anchorCtr="0">
            <a:noAutofit/>
          </a:bodyPr>
          <a:lstStyle/>
          <a:p>
            <a:pPr>
              <a:buClr>
                <a:schemeClr val="dk1"/>
              </a:buClr>
              <a:buSzPct val="30555"/>
            </a:pPr>
            <a:r>
              <a:rPr lang="en"/>
              <a:t>Implementation: Issues</a:t>
            </a:r>
          </a:p>
        </p:txBody>
      </p:sp>
      <p:sp>
        <p:nvSpPr>
          <p:cNvPr id="103" name="Shape 103"/>
          <p:cNvSpPr txBox="1">
            <a:spLocks noGrp="1"/>
          </p:cNvSpPr>
          <p:nvPr>
            <p:ph type="body" idx="1"/>
          </p:nvPr>
        </p:nvSpPr>
        <p:spPr>
          <a:prstGeom prst="rect">
            <a:avLst/>
          </a:prstGeom>
        </p:spPr>
        <p:txBody>
          <a:bodyPr vert="horz" lIns="121900" tIns="121900" rIns="121900" bIns="121900" rtlCol="0" anchor="t" anchorCtr="0">
            <a:noAutofit/>
          </a:bodyPr>
          <a:lstStyle/>
          <a:p>
            <a:pPr marL="1066785" lvl="1" indent="-558786">
              <a:buClr>
                <a:schemeClr val="dk1"/>
              </a:buClr>
              <a:buSzPct val="100000"/>
              <a:buFont typeface="Arial"/>
              <a:buChar char="-"/>
            </a:pPr>
            <a:r>
              <a:rPr lang="en" sz="3200" dirty="0"/>
              <a:t>3D flight control</a:t>
            </a:r>
          </a:p>
          <a:p>
            <a:pPr marL="1219170" lvl="1" indent="-507987">
              <a:buClr>
                <a:schemeClr val="dk1"/>
              </a:buClr>
              <a:buSzPct val="80000"/>
              <a:buFont typeface="Arial"/>
              <a:buChar char="-"/>
            </a:pPr>
            <a:r>
              <a:rPr lang="en" sz="3200" dirty="0"/>
              <a:t>3D vector manipulation</a:t>
            </a:r>
          </a:p>
          <a:p>
            <a:pPr marL="609585" indent="0">
              <a:buNone/>
            </a:pPr>
            <a:endParaRPr sz="3200" dirty="0"/>
          </a:p>
          <a:p>
            <a:pPr marL="1066785" lvl="1" indent="-558786">
              <a:buClr>
                <a:schemeClr val="dk1"/>
              </a:buClr>
              <a:buSzPct val="100000"/>
              <a:buFont typeface="Arial"/>
              <a:buChar char="-"/>
            </a:pPr>
            <a:r>
              <a:rPr lang="en" sz="3200" dirty="0"/>
              <a:t>Stability</a:t>
            </a:r>
          </a:p>
          <a:p>
            <a:pPr marL="1219170" lvl="1" indent="-507987">
              <a:buClr>
                <a:schemeClr val="dk1"/>
              </a:buClr>
              <a:buSzPct val="80000"/>
              <a:buFont typeface="Arial"/>
              <a:buChar char="-"/>
            </a:pPr>
            <a:r>
              <a:rPr lang="en" sz="3200" dirty="0"/>
              <a:t>Per-Axis PID controllers</a:t>
            </a:r>
          </a:p>
        </p:txBody>
      </p:sp>
      <p:pic>
        <p:nvPicPr>
          <p:cNvPr id="104" name="Shape 104"/>
          <p:cNvPicPr preferRelativeResize="0"/>
          <p:nvPr/>
        </p:nvPicPr>
        <p:blipFill>
          <a:blip r:embed="rId3">
            <a:alphaModFix/>
          </a:blip>
          <a:stretch>
            <a:fillRect/>
          </a:stretch>
        </p:blipFill>
        <p:spPr>
          <a:xfrm>
            <a:off x="7038945" y="1417637"/>
            <a:ext cx="2019300" cy="2019300"/>
          </a:xfrm>
          <a:prstGeom prst="rect">
            <a:avLst/>
          </a:prstGeom>
          <a:noFill/>
          <a:ln>
            <a:noFill/>
          </a:ln>
        </p:spPr>
      </p:pic>
      <p:pic>
        <p:nvPicPr>
          <p:cNvPr id="105" name="Shape 105"/>
          <p:cNvPicPr preferRelativeResize="0"/>
          <p:nvPr/>
        </p:nvPicPr>
        <p:blipFill>
          <a:blip r:embed="rId4">
            <a:alphaModFix/>
          </a:blip>
          <a:stretch>
            <a:fillRect/>
          </a:stretch>
        </p:blipFill>
        <p:spPr>
          <a:xfrm>
            <a:off x="7608391" y="3602768"/>
            <a:ext cx="2960756" cy="2435568"/>
          </a:xfrm>
          <a:prstGeom prst="rect">
            <a:avLst/>
          </a:prstGeom>
          <a:noFill/>
          <a:ln>
            <a:noFill/>
          </a:ln>
        </p:spPr>
      </p:pic>
      <p:pic>
        <p:nvPicPr>
          <p:cNvPr id="6" name="Picture 5"/>
          <p:cNvPicPr>
            <a:picLocks noChangeAspect="1"/>
          </p:cNvPicPr>
          <p:nvPr/>
        </p:nvPicPr>
        <p:blipFill>
          <a:blip r:embed="rId5"/>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1677366740"/>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prstGeom prst="rect">
            <a:avLst/>
          </a:prstGeom>
        </p:spPr>
        <p:txBody>
          <a:bodyPr vert="horz" lIns="121900" tIns="121900" rIns="121900" bIns="121900" rtlCol="0" anchor="b" anchorCtr="0">
            <a:noAutofit/>
          </a:bodyPr>
          <a:lstStyle/>
          <a:p>
            <a:r>
              <a:rPr lang="en"/>
              <a:t>Implementation: User Interface</a:t>
            </a:r>
          </a:p>
        </p:txBody>
      </p:sp>
      <p:sp>
        <p:nvSpPr>
          <p:cNvPr id="88" name="Shape 88"/>
          <p:cNvSpPr txBox="1">
            <a:spLocks noGrp="1"/>
          </p:cNvSpPr>
          <p:nvPr>
            <p:ph type="body" idx="1"/>
          </p:nvPr>
        </p:nvSpPr>
        <p:spPr>
          <a:prstGeom prst="rect">
            <a:avLst/>
          </a:prstGeom>
        </p:spPr>
        <p:txBody>
          <a:bodyPr vert="horz" lIns="121900" tIns="121900" rIns="121900" bIns="121900" rtlCol="0" anchor="t" anchorCtr="0">
            <a:noAutofit/>
          </a:bodyPr>
          <a:lstStyle/>
          <a:p>
            <a:pPr marL="609585" indent="-558786">
              <a:lnSpc>
                <a:spcPct val="100000"/>
              </a:lnSpc>
              <a:spcBef>
                <a:spcPts val="800"/>
              </a:spcBef>
              <a:buClr>
                <a:schemeClr val="dk1"/>
              </a:buClr>
              <a:buSzPct val="100000"/>
              <a:buFont typeface="Arial"/>
              <a:buChar char="-"/>
            </a:pPr>
            <a:r>
              <a:rPr lang="en"/>
              <a:t>Scene2D Scene Graphs</a:t>
            </a:r>
          </a:p>
          <a:p>
            <a:pPr>
              <a:lnSpc>
                <a:spcPct val="100000"/>
              </a:lnSpc>
              <a:spcBef>
                <a:spcPts val="800"/>
              </a:spcBef>
              <a:buNone/>
            </a:pPr>
            <a:endParaRPr/>
          </a:p>
          <a:p>
            <a:pPr>
              <a:lnSpc>
                <a:spcPct val="100000"/>
              </a:lnSpc>
              <a:spcBef>
                <a:spcPts val="800"/>
              </a:spcBef>
              <a:buNone/>
            </a:pPr>
            <a:endParaRPr/>
          </a:p>
          <a:p>
            <a:pPr>
              <a:buClr>
                <a:schemeClr val="dk1"/>
              </a:buClr>
              <a:buNone/>
            </a:pPr>
            <a:endParaRPr/>
          </a:p>
          <a:p>
            <a:pPr>
              <a:lnSpc>
                <a:spcPct val="100000"/>
              </a:lnSpc>
              <a:spcBef>
                <a:spcPts val="800"/>
              </a:spcBef>
              <a:buNone/>
            </a:pPr>
            <a:endParaRPr/>
          </a:p>
        </p:txBody>
      </p:sp>
      <p:pic>
        <p:nvPicPr>
          <p:cNvPr id="89" name="Shape 89"/>
          <p:cNvPicPr preferRelativeResize="0"/>
          <p:nvPr/>
        </p:nvPicPr>
        <p:blipFill>
          <a:blip r:embed="rId3">
            <a:alphaModFix/>
          </a:blip>
          <a:stretch>
            <a:fillRect/>
          </a:stretch>
        </p:blipFill>
        <p:spPr>
          <a:xfrm>
            <a:off x="6165034" y="2420052"/>
            <a:ext cx="4761469" cy="3327865"/>
          </a:xfrm>
          <a:prstGeom prst="rect">
            <a:avLst/>
          </a:prstGeom>
          <a:noFill/>
          <a:ln>
            <a:noFill/>
          </a:ln>
        </p:spPr>
      </p:pic>
      <p:pic>
        <p:nvPicPr>
          <p:cNvPr id="90" name="Shape 90"/>
          <p:cNvPicPr preferRelativeResize="0"/>
          <p:nvPr/>
        </p:nvPicPr>
        <p:blipFill>
          <a:blip r:embed="rId4">
            <a:alphaModFix/>
          </a:blip>
          <a:stretch>
            <a:fillRect/>
          </a:stretch>
        </p:blipFill>
        <p:spPr>
          <a:xfrm>
            <a:off x="1067367" y="2420053"/>
            <a:ext cx="4441771" cy="3327865"/>
          </a:xfrm>
          <a:prstGeom prst="rect">
            <a:avLst/>
          </a:prstGeom>
          <a:noFill/>
          <a:ln>
            <a:noFill/>
          </a:ln>
        </p:spPr>
      </p:pic>
      <p:pic>
        <p:nvPicPr>
          <p:cNvPr id="6" name="Picture 5"/>
          <p:cNvPicPr>
            <a:picLocks noChangeAspect="1"/>
          </p:cNvPicPr>
          <p:nvPr/>
        </p:nvPicPr>
        <p:blipFill>
          <a:blip r:embed="rId5"/>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2997922335"/>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19633" y="1797950"/>
            <a:ext cx="5988908" cy="3688449"/>
          </a:xfrm>
        </p:spPr>
        <p:txBody>
          <a:bodyPr>
            <a:normAutofit fontScale="92500"/>
          </a:bodyPr>
          <a:lstStyle/>
          <a:p>
            <a:pPr algn="l"/>
            <a:r>
              <a:rPr lang="en-US" sz="2800" dirty="0" smtClean="0"/>
              <a:t>Name: Afif Elias </a:t>
            </a:r>
            <a:r>
              <a:rPr lang="en-US" sz="2800" dirty="0" err="1" smtClean="0"/>
              <a:t>Diek</a:t>
            </a:r>
            <a:endParaRPr lang="en-US" sz="2800" dirty="0" smtClean="0"/>
          </a:p>
          <a:p>
            <a:pPr algn="l"/>
            <a:r>
              <a:rPr lang="en-US" sz="2800" dirty="0" smtClean="0"/>
              <a:t>Title:  Graphic Designer and UI Developer</a:t>
            </a:r>
          </a:p>
          <a:p>
            <a:pPr algn="l"/>
            <a:endParaRPr lang="en-US" sz="2800" dirty="0" smtClean="0"/>
          </a:p>
          <a:p>
            <a:pPr algn="l"/>
            <a:r>
              <a:rPr lang="en-US" sz="2800" dirty="0" smtClean="0"/>
              <a:t>Duties : </a:t>
            </a:r>
          </a:p>
          <a:p>
            <a:pPr marL="800100" lvl="1" indent="-342900" algn="l">
              <a:buFont typeface="Arial" panose="020B0604020202020204" pitchFamily="34" charset="0"/>
              <a:buChar char="•"/>
            </a:pPr>
            <a:r>
              <a:rPr lang="en-US" sz="2400" dirty="0" smtClean="0"/>
              <a:t>Design graphic</a:t>
            </a:r>
          </a:p>
          <a:p>
            <a:pPr marL="800100" lvl="1" indent="-342900" algn="l">
              <a:buFont typeface="Arial" panose="020B0604020202020204" pitchFamily="34" charset="0"/>
              <a:buChar char="•"/>
            </a:pPr>
            <a:r>
              <a:rPr lang="en-US" sz="2400" dirty="0" smtClean="0"/>
              <a:t>Improve UI Design</a:t>
            </a:r>
          </a:p>
          <a:p>
            <a:pPr marL="800100" lvl="1" indent="-342900" algn="l">
              <a:buFont typeface="Arial" panose="020B0604020202020204" pitchFamily="34" charset="0"/>
              <a:buChar char="•"/>
            </a:pPr>
            <a:r>
              <a:rPr lang="en-US" sz="2400" dirty="0" smtClean="0"/>
              <a:t>Create Art Assets</a:t>
            </a:r>
            <a:endParaRPr lang="en-US" sz="2400" dirty="0"/>
          </a:p>
        </p:txBody>
      </p:sp>
      <p:pic>
        <p:nvPicPr>
          <p:cNvPr id="4" name="Picture 3"/>
          <p:cNvPicPr>
            <a:picLocks noChangeAspect="1"/>
          </p:cNvPicPr>
          <p:nvPr/>
        </p:nvPicPr>
        <p:blipFill>
          <a:blip r:embed="rId2"/>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2077767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126" y="2453733"/>
            <a:ext cx="4704010" cy="3739119"/>
          </a:xfrm>
          <a:prstGeom prst="rect">
            <a:avLst/>
          </a:prstGeom>
        </p:spPr>
      </p:pic>
      <p:sp>
        <p:nvSpPr>
          <p:cNvPr id="6" name="TextBox 5"/>
          <p:cNvSpPr txBox="1"/>
          <p:nvPr/>
        </p:nvSpPr>
        <p:spPr>
          <a:xfrm>
            <a:off x="1539340" y="1128583"/>
            <a:ext cx="8023654" cy="707886"/>
          </a:xfrm>
          <a:prstGeom prst="rect">
            <a:avLst/>
          </a:prstGeom>
          <a:noFill/>
        </p:spPr>
        <p:txBody>
          <a:bodyPr wrap="square" rtlCol="0">
            <a:spAutoFit/>
          </a:bodyPr>
          <a:lstStyle/>
          <a:p>
            <a:pPr algn="ctr"/>
            <a:r>
              <a:rPr lang="en-US" sz="4000" b="1" dirty="0" smtClean="0">
                <a:ln w="0"/>
                <a:effectLst>
                  <a:outerShdw blurRad="38100" dist="19050" dir="2700000" algn="tl" rotWithShape="0">
                    <a:schemeClr val="dk1">
                      <a:alpha val="40000"/>
                    </a:schemeClr>
                  </a:outerShdw>
                </a:effectLst>
              </a:rPr>
              <a:t>Menu Options</a:t>
            </a:r>
            <a:endParaRPr lang="en-US" sz="4000" b="1" dirty="0">
              <a:ln w="0"/>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672" y="2453734"/>
            <a:ext cx="4750242" cy="3739119"/>
          </a:xfrm>
          <a:prstGeom prst="rect">
            <a:avLst/>
          </a:prstGeom>
        </p:spPr>
      </p:pic>
      <p:pic>
        <p:nvPicPr>
          <p:cNvPr id="8" name="Picture 7"/>
          <p:cNvPicPr>
            <a:picLocks noChangeAspect="1"/>
          </p:cNvPicPr>
          <p:nvPr/>
        </p:nvPicPr>
        <p:blipFill>
          <a:blip r:embed="rId4"/>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1219692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Controllers Graphics</a:t>
            </a:r>
            <a:endParaRPr lang="en-US" b="1" dirty="0"/>
          </a:p>
        </p:txBody>
      </p:sp>
      <p:pic>
        <p:nvPicPr>
          <p:cNvPr id="5" name="Picture 4" descr="http://www.ludep.com/wp-content/uploads/2011/08/x360_controller_drone_transparent.png"/>
          <p:cNvPicPr/>
          <p:nvPr/>
        </p:nvPicPr>
        <p:blipFill>
          <a:blip r:embed="rId2">
            <a:extLst>
              <a:ext uri="{28A0092B-C50C-407E-A947-70E740481C1C}">
                <a14:useLocalDpi xmlns:a14="http://schemas.microsoft.com/office/drawing/2010/main" val="0"/>
              </a:ext>
            </a:extLst>
          </a:blip>
          <a:srcRect/>
          <a:stretch>
            <a:fillRect/>
          </a:stretch>
        </p:blipFill>
        <p:spPr bwMode="auto">
          <a:xfrm>
            <a:off x="1081218" y="2438400"/>
            <a:ext cx="4439651" cy="3166712"/>
          </a:xfrm>
          <a:prstGeom prst="rect">
            <a:avLst/>
          </a:prstGeom>
          <a:noFill/>
          <a:ln>
            <a:noFill/>
          </a:ln>
        </p:spPr>
      </p:pic>
      <p:pic>
        <p:nvPicPr>
          <p:cNvPr id="4" name="Picture 3"/>
          <p:cNvPicPr>
            <a:picLocks noChangeAspect="1"/>
          </p:cNvPicPr>
          <p:nvPr/>
        </p:nvPicPr>
        <p:blipFill>
          <a:blip r:embed="rId3"/>
          <a:stretch>
            <a:fillRect/>
          </a:stretch>
        </p:blipFill>
        <p:spPr>
          <a:xfrm>
            <a:off x="9562994" y="324057"/>
            <a:ext cx="2438611" cy="107908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858" y="2438400"/>
            <a:ext cx="4371006" cy="3503281"/>
          </a:xfrm>
          <a:prstGeom prst="rect">
            <a:avLst/>
          </a:prstGeom>
        </p:spPr>
      </p:pic>
    </p:spTree>
    <p:extLst>
      <p:ext uri="{BB962C8B-B14F-4D97-AF65-F5344CB8AC3E}">
        <p14:creationId xmlns:p14="http://schemas.microsoft.com/office/powerpoint/2010/main" val="244130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smtClean="0"/>
              <a:t> Logos</a:t>
            </a:r>
            <a:endParaRPr lang="en-US" sz="4800" b="1" dirty="0"/>
          </a:p>
        </p:txBody>
      </p:sp>
      <p:pic>
        <p:nvPicPr>
          <p:cNvPr id="6" name="Picture 5" descr="C:\Users\Michael\Desktop\projectmascot.png"/>
          <p:cNvPicPr/>
          <p:nvPr/>
        </p:nvPicPr>
        <p:blipFill>
          <a:blip r:embed="rId2">
            <a:extLst>
              <a:ext uri="{28A0092B-C50C-407E-A947-70E740481C1C}">
                <a14:useLocalDpi xmlns:a14="http://schemas.microsoft.com/office/drawing/2010/main" val="0"/>
              </a:ext>
            </a:extLst>
          </a:blip>
          <a:srcRect/>
          <a:stretch>
            <a:fillRect/>
          </a:stretch>
        </p:blipFill>
        <p:spPr bwMode="auto">
          <a:xfrm>
            <a:off x="1560485" y="2530399"/>
            <a:ext cx="3439881" cy="3310229"/>
          </a:xfrm>
          <a:prstGeom prst="rect">
            <a:avLst/>
          </a:prstGeom>
          <a:noFill/>
          <a:ln>
            <a:no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227" y="2916196"/>
            <a:ext cx="4121661" cy="2924432"/>
          </a:xfrm>
          <a:prstGeom prst="rect">
            <a:avLst/>
          </a:prstGeom>
        </p:spPr>
      </p:pic>
    </p:spTree>
    <p:extLst>
      <p:ext uri="{BB962C8B-B14F-4D97-AF65-F5344CB8AC3E}">
        <p14:creationId xmlns:p14="http://schemas.microsoft.com/office/powerpoint/2010/main" val="1811862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Tools used for Graphics</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FF0000"/>
                </a:solidFill>
              </a:rPr>
              <a:t>Adobe Photoshop CS6</a:t>
            </a:r>
          </a:p>
          <a:p>
            <a:pPr>
              <a:buFontTx/>
              <a:buChar char="-"/>
            </a:pPr>
            <a:r>
              <a:rPr lang="en-US" dirty="0" smtClean="0"/>
              <a:t>Selection tools ( Marquee Tools , Magic Wand Tool)</a:t>
            </a:r>
          </a:p>
          <a:p>
            <a:pPr>
              <a:buFontTx/>
              <a:buChar char="-"/>
            </a:pPr>
            <a:r>
              <a:rPr lang="en-US" dirty="0" smtClean="0"/>
              <a:t>Image editing tools ( Blur tool, burn tool,  Clone Stamp tool)</a:t>
            </a:r>
          </a:p>
          <a:p>
            <a:r>
              <a:rPr lang="en-US" dirty="0" smtClean="0">
                <a:solidFill>
                  <a:srgbClr val="0070C0"/>
                </a:solidFill>
              </a:rPr>
              <a:t>Paint</a:t>
            </a:r>
          </a:p>
          <a:p>
            <a:pPr>
              <a:buFontTx/>
              <a:buChar char="-"/>
            </a:pPr>
            <a:r>
              <a:rPr lang="en-US" dirty="0" smtClean="0"/>
              <a:t>Select, Brush, Magnifier, Fill with Colors and others</a:t>
            </a:r>
          </a:p>
          <a:p>
            <a:r>
              <a:rPr lang="en-US" dirty="0" smtClean="0">
                <a:solidFill>
                  <a:srgbClr val="00B050"/>
                </a:solidFill>
              </a:rPr>
              <a:t>Adobe Illustrator CS6</a:t>
            </a:r>
          </a:p>
          <a:p>
            <a:pPr>
              <a:buFontTx/>
              <a:buChar char="-"/>
            </a:pPr>
            <a:r>
              <a:rPr lang="en-US" dirty="0" smtClean="0"/>
              <a:t>Painting tools ( Paintbrush, Gradient)</a:t>
            </a:r>
          </a:p>
          <a:p>
            <a:pPr>
              <a:buFontTx/>
              <a:buChar char="-"/>
            </a:pPr>
            <a:r>
              <a:rPr lang="en-US" dirty="0" smtClean="0"/>
              <a:t>Reshaping tools ( Rotate, Reflect, Scale)</a:t>
            </a:r>
          </a:p>
          <a:p>
            <a:pPr marL="0" indent="0">
              <a:buNone/>
            </a:pPr>
            <a:endParaRPr lang="en-US" dirty="0">
              <a:solidFill>
                <a:srgbClr val="00B050"/>
              </a:solidFill>
            </a:endParaRPr>
          </a:p>
        </p:txBody>
      </p:sp>
      <p:pic>
        <p:nvPicPr>
          <p:cNvPr id="1028" name="Picture 4" descr="http://upload.wikimedia.org/wikipedia/commons/d/d8/Adobe_Illustrator_Icon_CS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5953" y="4693040"/>
            <a:ext cx="943949" cy="94394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4127326" y="4787781"/>
            <a:ext cx="4301412" cy="93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1038" name="Picture 14" descr="http://th02.deviantart.net/fs71/200H/f/2014/166/9/1/adobe_photoshop_icon_v2_by_dudekpro-d7mg13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5953" y="2360990"/>
            <a:ext cx="1029413" cy="102941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a:off x="4327915" y="2732661"/>
            <a:ext cx="4208038" cy="768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1040" name="Picture 16" descr="http://i0.kym-cdn.com/entries/icons/original/000/007/366/Paint_Windows_7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471" y="3340103"/>
            <a:ext cx="1156995" cy="115699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2342081" y="3990165"/>
            <a:ext cx="6218462" cy="51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5"/>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288950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Integration </a:t>
            </a:r>
            <a:r>
              <a:rPr lang="en-US" b="1" dirty="0" smtClean="0"/>
              <a:t>into </a:t>
            </a:r>
            <a:r>
              <a:rPr lang="en-US" b="1" dirty="0"/>
              <a:t>S</a:t>
            </a:r>
            <a:r>
              <a:rPr lang="en-US" b="1" dirty="0" smtClean="0"/>
              <a:t>oftware</a:t>
            </a:r>
            <a:endParaRPr lang="en-US" b="1" dirty="0"/>
          </a:p>
        </p:txBody>
      </p:sp>
      <p:sp>
        <p:nvSpPr>
          <p:cNvPr id="3" name="Content Placeholder 2"/>
          <p:cNvSpPr>
            <a:spLocks noGrp="1"/>
          </p:cNvSpPr>
          <p:nvPr>
            <p:ph idx="1"/>
          </p:nvPr>
        </p:nvSpPr>
        <p:spPr/>
        <p:txBody>
          <a:bodyPr/>
          <a:lstStyle/>
          <a:p>
            <a:r>
              <a:rPr lang="en-US" dirty="0" smtClean="0"/>
              <a:t>Software needed GUIs</a:t>
            </a:r>
          </a:p>
          <a:p>
            <a:r>
              <a:rPr lang="en-US" dirty="0" smtClean="0"/>
              <a:t>Developer came up with a specific look that needed to be created</a:t>
            </a:r>
          </a:p>
          <a:p>
            <a:r>
              <a:rPr lang="en-US" dirty="0" smtClean="0"/>
              <a:t>Designs where specific to the program</a:t>
            </a:r>
          </a:p>
          <a:p>
            <a:r>
              <a:rPr lang="en-US" dirty="0" smtClean="0"/>
              <a:t>The user interface need to be easy to use and understand</a:t>
            </a:r>
          </a:p>
          <a:p>
            <a:r>
              <a:rPr lang="en-US" dirty="0" smtClean="0"/>
              <a:t>And also look good!!!</a:t>
            </a:r>
          </a:p>
          <a:p>
            <a:endParaRPr lang="en-US" dirty="0"/>
          </a:p>
        </p:txBody>
      </p:sp>
      <p:pic>
        <p:nvPicPr>
          <p:cNvPr id="4" name="Picture 3"/>
          <p:cNvPicPr>
            <a:picLocks noChangeAspect="1"/>
          </p:cNvPicPr>
          <p:nvPr/>
        </p:nvPicPr>
        <p:blipFill>
          <a:blip r:embed="rId2"/>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695880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371600"/>
            <a:ext cx="8229600" cy="3810000"/>
          </a:xfrm>
        </p:spPr>
        <p:txBody>
          <a:bodyPr>
            <a:normAutofit/>
          </a:bodyPr>
          <a:lstStyle/>
          <a:p>
            <a:pPr marL="0" indent="0">
              <a:buNone/>
            </a:pPr>
            <a:r>
              <a:rPr lang="en-US" dirty="0" smtClean="0"/>
              <a:t>Name : Dean Dixon</a:t>
            </a:r>
          </a:p>
          <a:p>
            <a:pPr marL="0" indent="0">
              <a:buNone/>
            </a:pPr>
            <a:r>
              <a:rPr lang="en-US" dirty="0" smtClean="0"/>
              <a:t>Title : Co-Software Side Developer</a:t>
            </a:r>
          </a:p>
          <a:p>
            <a:pPr marL="0" indent="0">
              <a:buNone/>
            </a:pPr>
            <a:endParaRPr lang="en-US" dirty="0" smtClean="0"/>
          </a:p>
          <a:p>
            <a:pPr marL="0" indent="0">
              <a:buNone/>
            </a:pPr>
            <a:r>
              <a:rPr lang="en-US" dirty="0" smtClean="0"/>
              <a:t>Duties</a:t>
            </a:r>
          </a:p>
          <a:p>
            <a:pPr lvl="1"/>
            <a:r>
              <a:rPr lang="en-US" dirty="0" smtClean="0"/>
              <a:t>Advised and collaborated with Charles on making the software side of the project.</a:t>
            </a:r>
          </a:p>
          <a:p>
            <a:pPr lvl="1"/>
            <a:r>
              <a:rPr lang="en-US" dirty="0" smtClean="0"/>
              <a:t>Input</a:t>
            </a:r>
          </a:p>
          <a:p>
            <a:pPr lvl="1"/>
            <a:r>
              <a:rPr lang="en-US" dirty="0" smtClean="0"/>
              <a:t>UI control</a:t>
            </a:r>
          </a:p>
          <a:p>
            <a:pPr lvl="1"/>
            <a:endParaRPr lang="en-US" dirty="0"/>
          </a:p>
        </p:txBody>
      </p:sp>
      <p:pic>
        <p:nvPicPr>
          <p:cNvPr id="4" name="Picture 3"/>
          <p:cNvPicPr>
            <a:picLocks noChangeAspect="1"/>
          </p:cNvPicPr>
          <p:nvPr/>
        </p:nvPicPr>
        <p:blipFill>
          <a:blip r:embed="rId2"/>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4237240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4530" y="604820"/>
            <a:ext cx="8012498" cy="517559"/>
          </a:xfrm>
        </p:spPr>
        <p:txBody>
          <a:bodyPr>
            <a:normAutofit fontScale="90000"/>
          </a:bodyPr>
          <a:lstStyle/>
          <a:p>
            <a:r>
              <a:rPr lang="en-US" dirty="0" smtClean="0"/>
              <a:t>Drone Interface</a:t>
            </a:r>
            <a:endParaRPr lang="en-US" dirty="0"/>
          </a:p>
        </p:txBody>
      </p:sp>
      <p:sp>
        <p:nvSpPr>
          <p:cNvPr id="3" name="Content Placeholder 2"/>
          <p:cNvSpPr>
            <a:spLocks noGrp="1"/>
          </p:cNvSpPr>
          <p:nvPr>
            <p:ph idx="1"/>
          </p:nvPr>
        </p:nvSpPr>
        <p:spPr>
          <a:xfrm>
            <a:off x="1504606" y="1121692"/>
            <a:ext cx="8229600" cy="1752599"/>
          </a:xfrm>
        </p:spPr>
        <p:txBody>
          <a:bodyPr>
            <a:normAutofit/>
          </a:bodyPr>
          <a:lstStyle/>
          <a:p>
            <a:r>
              <a:rPr lang="en-US" sz="2400" dirty="0">
                <a:latin typeface="Arial" pitchFamily="34" charset="0"/>
                <a:cs typeface="Arial" pitchFamily="34" charset="0"/>
              </a:rPr>
              <a:t>The Drone class implements an interface called </a:t>
            </a:r>
            <a:r>
              <a:rPr lang="en-US" sz="2400" b="1" i="1" dirty="0">
                <a:solidFill>
                  <a:srgbClr val="C00000"/>
                </a:solidFill>
                <a:latin typeface="Arial" pitchFamily="34" charset="0"/>
                <a:cs typeface="Arial" pitchFamily="34" charset="0"/>
              </a:rPr>
              <a:t>DroneInterface</a:t>
            </a:r>
          </a:p>
          <a:p>
            <a:r>
              <a:rPr lang="en-US" sz="2400" dirty="0">
                <a:latin typeface="Arial" pitchFamily="34" charset="0"/>
                <a:cs typeface="Arial" pitchFamily="34" charset="0"/>
              </a:rPr>
              <a:t>The interface contains the four methods used to alter the drone’s movement.</a:t>
            </a:r>
            <a:endParaRPr lang="en-US" sz="2400" dirty="0">
              <a:latin typeface="Arial" pitchFamily="34" charset="0"/>
              <a:cs typeface="Arial"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248" y="2874291"/>
            <a:ext cx="5936243"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597" y="5412261"/>
            <a:ext cx="8001000" cy="67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9562994" y="324057"/>
            <a:ext cx="2438611" cy="1079086"/>
          </a:xfrm>
          <a:prstGeom prst="rect">
            <a:avLst/>
          </a:prstGeom>
        </p:spPr>
      </p:pic>
    </p:spTree>
    <p:extLst>
      <p:ext uri="{BB962C8B-B14F-4D97-AF65-F5344CB8AC3E}">
        <p14:creationId xmlns:p14="http://schemas.microsoft.com/office/powerpoint/2010/main" val="406097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4800" dirty="0" smtClean="0"/>
              <a:t>Thus, Team Flight was created…</a:t>
            </a:r>
            <a:endParaRPr lang="en-US" sz="48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301" y="3440299"/>
            <a:ext cx="5419811" cy="2435569"/>
          </a:xfrm>
          <a:prstGeom prst="rect">
            <a:avLst/>
          </a:prstGeom>
        </p:spPr>
      </p:pic>
    </p:spTree>
    <p:extLst>
      <p:ext uri="{BB962C8B-B14F-4D97-AF65-F5344CB8AC3E}">
        <p14:creationId xmlns:p14="http://schemas.microsoft.com/office/powerpoint/2010/main" val="1815212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883" y="526665"/>
            <a:ext cx="7905236" cy="606464"/>
          </a:xfrm>
        </p:spPr>
        <p:txBody>
          <a:bodyPr>
            <a:normAutofit fontScale="90000"/>
          </a:bodyPr>
          <a:lstStyle/>
          <a:p>
            <a:r>
              <a:rPr lang="en-US" dirty="0" smtClean="0"/>
              <a:t>Keyboard Input</a:t>
            </a:r>
            <a:endParaRPr lang="en-US" dirty="0"/>
          </a:p>
        </p:txBody>
      </p:sp>
      <p:sp>
        <p:nvSpPr>
          <p:cNvPr id="3" name="Content Placeholder 2"/>
          <p:cNvSpPr>
            <a:spLocks noGrp="1"/>
          </p:cNvSpPr>
          <p:nvPr>
            <p:ph idx="1"/>
          </p:nvPr>
        </p:nvSpPr>
        <p:spPr>
          <a:xfrm>
            <a:off x="1917183" y="1062335"/>
            <a:ext cx="7474637" cy="1197609"/>
          </a:xfrm>
        </p:spPr>
        <p:txBody>
          <a:bodyPr>
            <a:normAutofit fontScale="77500" lnSpcReduction="20000"/>
          </a:bodyPr>
          <a:lstStyle/>
          <a:p>
            <a:r>
              <a:rPr lang="en-US" sz="2400" dirty="0">
                <a:latin typeface="Arial" pitchFamily="34" charset="0"/>
                <a:cs typeface="Arial" pitchFamily="34" charset="0"/>
              </a:rPr>
              <a:t>The </a:t>
            </a:r>
            <a:r>
              <a:rPr lang="en-US" sz="2400" b="1" i="1" dirty="0">
                <a:solidFill>
                  <a:srgbClr val="C00000"/>
                </a:solidFill>
                <a:latin typeface="Arial" pitchFamily="34" charset="0"/>
                <a:cs typeface="Arial" pitchFamily="34" charset="0"/>
              </a:rPr>
              <a:t>KeyboardInput</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class uses LibGDX’s built in </a:t>
            </a:r>
            <a:r>
              <a:rPr lang="en-US" sz="2400" b="1" i="1" dirty="0">
                <a:solidFill>
                  <a:srgbClr val="C00000"/>
                </a:solidFill>
                <a:latin typeface="Arial" pitchFamily="34" charset="0"/>
                <a:cs typeface="Arial" pitchFamily="34" charset="0"/>
              </a:rPr>
              <a:t>Input</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extension to bind keys to variables.</a:t>
            </a:r>
          </a:p>
          <a:p>
            <a:r>
              <a:rPr lang="en-US" sz="2400" dirty="0">
                <a:latin typeface="Arial" pitchFamily="34" charset="0"/>
                <a:cs typeface="Arial" pitchFamily="34" charset="0"/>
              </a:rPr>
              <a:t>The class has a </a:t>
            </a:r>
            <a:r>
              <a:rPr lang="en-US" sz="2400" b="1" i="1" dirty="0">
                <a:solidFill>
                  <a:srgbClr val="C00000"/>
                </a:solidFill>
                <a:latin typeface="Arial" pitchFamily="34" charset="0"/>
                <a:cs typeface="Arial" pitchFamily="34" charset="0"/>
              </a:rPr>
              <a:t>Drone</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variable named </a:t>
            </a:r>
            <a:r>
              <a:rPr lang="en-US" sz="2400" b="1" dirty="0">
                <a:solidFill>
                  <a:srgbClr val="00B050"/>
                </a:solidFill>
                <a:latin typeface="Arial" pitchFamily="34" charset="0"/>
                <a:cs typeface="Arial" pitchFamily="34" charset="0"/>
              </a:rPr>
              <a:t>owner</a:t>
            </a:r>
            <a:r>
              <a:rPr lang="en-US" sz="2400" dirty="0">
                <a:latin typeface="Arial" pitchFamily="34" charset="0"/>
                <a:cs typeface="Arial" pitchFamily="34" charset="0"/>
              </a:rPr>
              <a:t> to reference the drone that it controls.</a:t>
            </a: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394" y="4918609"/>
            <a:ext cx="459297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p:cNvSpPr txBox="1">
            <a:spLocks/>
          </p:cNvSpPr>
          <p:nvPr/>
        </p:nvSpPr>
        <p:spPr>
          <a:xfrm>
            <a:off x="981753" y="4112676"/>
            <a:ext cx="7474637" cy="805933"/>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Arial" pitchFamily="34" charset="0"/>
                <a:cs typeface="Arial" pitchFamily="34" charset="0"/>
              </a:rPr>
              <a:t>The </a:t>
            </a:r>
            <a:r>
              <a:rPr lang="en-US" sz="2400" b="1" i="1" dirty="0">
                <a:solidFill>
                  <a:srgbClr val="C00000"/>
                </a:solidFill>
                <a:latin typeface="Arial" pitchFamily="34" charset="0"/>
                <a:cs typeface="Arial" pitchFamily="34" charset="0"/>
              </a:rPr>
              <a:t>KeyboardInput</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class then reads keys in its </a:t>
            </a:r>
            <a:r>
              <a:rPr lang="en-US" sz="2400" b="1" dirty="0">
                <a:latin typeface="Arial" pitchFamily="34" charset="0"/>
                <a:cs typeface="Arial" pitchFamily="34" charset="0"/>
              </a:rPr>
              <a:t>update( ) </a:t>
            </a:r>
            <a:r>
              <a:rPr lang="en-US" sz="2400" dirty="0">
                <a:latin typeface="Arial" pitchFamily="34" charset="0"/>
                <a:cs typeface="Arial" pitchFamily="34" charset="0"/>
              </a:rPr>
              <a:t>method and calls the drone’s methods to alter it’s movement based on the key entered.</a:t>
            </a:r>
            <a:endParaRPr lang="en-US" sz="2400" dirty="0">
              <a:latin typeface="Arial" pitchFamily="34" charset="0"/>
              <a:cs typeface="Arial" pitchFamily="34" charset="0"/>
            </a:endParaRPr>
          </a:p>
        </p:txBody>
      </p:sp>
      <p:sp>
        <p:nvSpPr>
          <p:cNvPr id="6" name="TextBox 5"/>
          <p:cNvSpPr txBox="1"/>
          <p:nvPr/>
        </p:nvSpPr>
        <p:spPr>
          <a:xfrm>
            <a:off x="7069551" y="4515642"/>
            <a:ext cx="4745103" cy="369332"/>
          </a:xfrm>
          <a:prstGeom prst="rect">
            <a:avLst/>
          </a:prstGeom>
          <a:noFill/>
        </p:spPr>
        <p:txBody>
          <a:bodyPr wrap="square" rtlCol="0">
            <a:spAutoFit/>
          </a:bodyPr>
          <a:lstStyle/>
          <a:p>
            <a:pPr algn="ctr"/>
            <a:r>
              <a:rPr lang="en-US" b="1" dirty="0"/>
              <a:t>Up and Down Example</a:t>
            </a:r>
            <a:endParaRPr lang="en-US" b="1" dirty="0"/>
          </a:p>
        </p:txBody>
      </p:sp>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043" y="2279265"/>
            <a:ext cx="4073964" cy="1588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704" y="2929379"/>
            <a:ext cx="4633431" cy="92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703" y="2302748"/>
            <a:ext cx="4633431" cy="58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6"/>
          <a:stretch>
            <a:fillRect/>
          </a:stretch>
        </p:blipFill>
        <p:spPr>
          <a:xfrm>
            <a:off x="9753389" y="54043"/>
            <a:ext cx="2438611" cy="1079086"/>
          </a:xfrm>
          <a:prstGeom prst="rect">
            <a:avLst/>
          </a:prstGeom>
        </p:spPr>
      </p:pic>
    </p:spTree>
    <p:extLst>
      <p:ext uri="{BB962C8B-B14F-4D97-AF65-F5344CB8AC3E}">
        <p14:creationId xmlns:p14="http://schemas.microsoft.com/office/powerpoint/2010/main" val="2741419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8610" y="489353"/>
            <a:ext cx="8229600" cy="762000"/>
          </a:xfrm>
        </p:spPr>
        <p:txBody>
          <a:bodyPr/>
          <a:lstStyle/>
          <a:p>
            <a:r>
              <a:rPr lang="en-US" dirty="0" smtClean="0"/>
              <a:t>Xbox Controller Input</a:t>
            </a:r>
            <a:endParaRPr lang="en-US" dirty="0"/>
          </a:p>
        </p:txBody>
      </p:sp>
      <p:sp>
        <p:nvSpPr>
          <p:cNvPr id="3" name="Content Placeholder 2"/>
          <p:cNvSpPr>
            <a:spLocks noGrp="1"/>
          </p:cNvSpPr>
          <p:nvPr>
            <p:ph idx="1"/>
          </p:nvPr>
        </p:nvSpPr>
        <p:spPr>
          <a:xfrm>
            <a:off x="824223" y="2185312"/>
            <a:ext cx="4401847" cy="2007929"/>
          </a:xfrm>
        </p:spPr>
        <p:txBody>
          <a:bodyPr>
            <a:normAutofit fontScale="55000" lnSpcReduction="20000"/>
          </a:bodyPr>
          <a:lstStyle/>
          <a:p>
            <a:endParaRPr lang="en-US" sz="2400" dirty="0">
              <a:latin typeface="Arial" pitchFamily="34" charset="0"/>
              <a:cs typeface="Arial" pitchFamily="34" charset="0"/>
            </a:endParaRPr>
          </a:p>
          <a:p>
            <a:r>
              <a:rPr lang="en-US" sz="2600" dirty="0">
                <a:latin typeface="Arial" pitchFamily="34" charset="0"/>
                <a:cs typeface="Arial" pitchFamily="34" charset="0"/>
              </a:rPr>
              <a:t>The </a:t>
            </a:r>
            <a:r>
              <a:rPr lang="en-US" sz="2600" b="1" i="1" dirty="0">
                <a:solidFill>
                  <a:srgbClr val="C00000"/>
                </a:solidFill>
                <a:latin typeface="Arial" pitchFamily="34" charset="0"/>
                <a:cs typeface="Arial" pitchFamily="34" charset="0"/>
              </a:rPr>
              <a:t>ControllerInput</a:t>
            </a:r>
            <a:r>
              <a:rPr lang="en-US" sz="2600" dirty="0">
                <a:solidFill>
                  <a:srgbClr val="C00000"/>
                </a:solidFill>
                <a:latin typeface="Arial" pitchFamily="34" charset="0"/>
                <a:cs typeface="Arial" pitchFamily="34" charset="0"/>
              </a:rPr>
              <a:t> </a:t>
            </a:r>
            <a:r>
              <a:rPr lang="en-US" sz="2600" dirty="0">
                <a:latin typeface="Arial" pitchFamily="34" charset="0"/>
                <a:cs typeface="Arial" pitchFamily="34" charset="0"/>
              </a:rPr>
              <a:t>class uses LibGDX’s built in ‘Controller’ extension to read inputs from the Xbox controller.</a:t>
            </a:r>
          </a:p>
          <a:p>
            <a:endParaRPr lang="en-US" sz="2600" dirty="0">
              <a:latin typeface="Arial" pitchFamily="34" charset="0"/>
              <a:cs typeface="Arial" pitchFamily="34" charset="0"/>
            </a:endParaRPr>
          </a:p>
          <a:p>
            <a:r>
              <a:rPr lang="en-US" sz="2600" b="1" i="1" dirty="0">
                <a:solidFill>
                  <a:srgbClr val="C00000"/>
                </a:solidFill>
                <a:latin typeface="Arial" pitchFamily="34" charset="0"/>
                <a:cs typeface="Arial" pitchFamily="34" charset="0"/>
              </a:rPr>
              <a:t>ControllerInput</a:t>
            </a:r>
            <a:r>
              <a:rPr lang="en-US" sz="2600" dirty="0">
                <a:solidFill>
                  <a:srgbClr val="C00000"/>
                </a:solidFill>
                <a:latin typeface="Arial" pitchFamily="34" charset="0"/>
                <a:cs typeface="Arial" pitchFamily="34" charset="0"/>
              </a:rPr>
              <a:t> </a:t>
            </a:r>
            <a:r>
              <a:rPr lang="en-US" sz="2600" dirty="0">
                <a:latin typeface="Arial" pitchFamily="34" charset="0"/>
                <a:cs typeface="Arial" pitchFamily="34" charset="0"/>
              </a:rPr>
              <a:t>also has it’s own </a:t>
            </a:r>
            <a:r>
              <a:rPr lang="en-US" sz="2600" b="1" dirty="0">
                <a:latin typeface="Arial" pitchFamily="34" charset="0"/>
                <a:cs typeface="Arial" pitchFamily="34" charset="0"/>
              </a:rPr>
              <a:t>Drone</a:t>
            </a:r>
            <a:r>
              <a:rPr lang="en-US" sz="2600" dirty="0">
                <a:latin typeface="Arial" pitchFamily="34" charset="0"/>
                <a:cs typeface="Arial" pitchFamily="34" charset="0"/>
              </a:rPr>
              <a:t> named </a:t>
            </a:r>
            <a:r>
              <a:rPr lang="en-US" sz="2600" b="1" dirty="0">
                <a:solidFill>
                  <a:srgbClr val="00B050"/>
                </a:solidFill>
                <a:latin typeface="Arial" pitchFamily="34" charset="0"/>
                <a:cs typeface="Arial" pitchFamily="34" charset="0"/>
              </a:rPr>
              <a:t>owner</a:t>
            </a:r>
            <a:r>
              <a:rPr lang="en-US" sz="2600" dirty="0">
                <a:solidFill>
                  <a:srgbClr val="00B050"/>
                </a:solidFill>
                <a:latin typeface="Arial" pitchFamily="34" charset="0"/>
                <a:cs typeface="Arial" pitchFamily="34" charset="0"/>
              </a:rPr>
              <a:t> </a:t>
            </a:r>
            <a:r>
              <a:rPr lang="en-US" sz="2600" dirty="0">
                <a:latin typeface="Arial" pitchFamily="34" charset="0"/>
                <a:cs typeface="Arial" pitchFamily="34" charset="0"/>
              </a:rPr>
              <a:t>as well, to alter the drone it’s controlling just like the keyboard.</a:t>
            </a:r>
          </a:p>
          <a:p>
            <a:endParaRPr lang="en-US" sz="2400" dirty="0">
              <a:latin typeface="Arial" pitchFamily="34" charset="0"/>
              <a:cs typeface="Arial" pitchFamily="34" charset="0"/>
            </a:endParaRPr>
          </a:p>
        </p:txBody>
      </p:sp>
      <p:sp>
        <p:nvSpPr>
          <p:cNvPr id="14" name="Content Placeholder 2"/>
          <p:cNvSpPr txBox="1">
            <a:spLocks/>
          </p:cNvSpPr>
          <p:nvPr/>
        </p:nvSpPr>
        <p:spPr>
          <a:xfrm>
            <a:off x="1956092" y="4004777"/>
            <a:ext cx="7474637" cy="79085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Arial" pitchFamily="34" charset="0"/>
                <a:cs typeface="Arial" pitchFamily="34" charset="0"/>
              </a:rPr>
              <a:t>The </a:t>
            </a:r>
            <a:r>
              <a:rPr lang="en-US" sz="1800" b="1" i="1" dirty="0">
                <a:solidFill>
                  <a:srgbClr val="C00000"/>
                </a:solidFill>
                <a:latin typeface="Arial" pitchFamily="34" charset="0"/>
                <a:cs typeface="Arial" pitchFamily="34" charset="0"/>
              </a:rPr>
              <a:t>ControllerInput</a:t>
            </a:r>
            <a:r>
              <a:rPr lang="en-US" sz="1800" dirty="0">
                <a:solidFill>
                  <a:srgbClr val="C00000"/>
                </a:solidFill>
                <a:latin typeface="Arial" pitchFamily="34" charset="0"/>
                <a:cs typeface="Arial" pitchFamily="34" charset="0"/>
              </a:rPr>
              <a:t> </a:t>
            </a:r>
            <a:r>
              <a:rPr lang="en-US" sz="1800" dirty="0">
                <a:latin typeface="Arial" pitchFamily="34" charset="0"/>
                <a:cs typeface="Arial" pitchFamily="34" charset="0"/>
              </a:rPr>
              <a:t>class then reads keys in its ‘update()’ method and calls the drone’s methods to alter it’s movement based on the key entered.</a:t>
            </a:r>
            <a:endParaRPr lang="en-US" sz="1800" dirty="0">
              <a:latin typeface="Arial" pitchFamily="34" charset="0"/>
              <a:cs typeface="Arial" pitchFamily="34" charset="0"/>
            </a:endParaRPr>
          </a:p>
        </p:txBody>
      </p:sp>
      <p:sp>
        <p:nvSpPr>
          <p:cNvPr id="6" name="TextBox 5"/>
          <p:cNvSpPr txBox="1"/>
          <p:nvPr/>
        </p:nvSpPr>
        <p:spPr>
          <a:xfrm>
            <a:off x="3400337" y="4610963"/>
            <a:ext cx="4745103" cy="369332"/>
          </a:xfrm>
          <a:prstGeom prst="rect">
            <a:avLst/>
          </a:prstGeom>
          <a:noFill/>
        </p:spPr>
        <p:txBody>
          <a:bodyPr wrap="square" rtlCol="0">
            <a:spAutoFit/>
          </a:bodyPr>
          <a:lstStyle/>
          <a:p>
            <a:pPr algn="ctr"/>
            <a:r>
              <a:rPr lang="en-US" b="1" dirty="0"/>
              <a:t>Up and Down Example</a:t>
            </a:r>
            <a:endParaRPr lang="en-US" b="1"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220" y="1317869"/>
            <a:ext cx="4556975" cy="132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016388"/>
            <a:ext cx="8367926" cy="1789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3303" y="2769928"/>
            <a:ext cx="4575892" cy="1067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76418" y="1173446"/>
            <a:ext cx="3723502" cy="1200329"/>
          </a:xfrm>
          <a:prstGeom prst="rect">
            <a:avLst/>
          </a:prstGeom>
          <a:noFill/>
        </p:spPr>
        <p:txBody>
          <a:bodyPr wrap="square" rtlCol="0">
            <a:spAutoFit/>
          </a:bodyPr>
          <a:lstStyle/>
          <a:p>
            <a:r>
              <a:rPr lang="en-US" dirty="0">
                <a:latin typeface="Arial" pitchFamily="34" charset="0"/>
                <a:cs typeface="Arial" pitchFamily="34" charset="0"/>
              </a:rPr>
              <a:t>The </a:t>
            </a:r>
            <a:r>
              <a:rPr lang="en-US" b="1" i="1" dirty="0">
                <a:solidFill>
                  <a:srgbClr val="C00000"/>
                </a:solidFill>
                <a:latin typeface="Arial" pitchFamily="34" charset="0"/>
                <a:cs typeface="Arial" pitchFamily="34" charset="0"/>
              </a:rPr>
              <a:t>Xbox360Pad</a:t>
            </a:r>
            <a:r>
              <a:rPr lang="en-US" dirty="0">
                <a:solidFill>
                  <a:srgbClr val="C00000"/>
                </a:solidFill>
                <a:latin typeface="Arial" pitchFamily="34" charset="0"/>
                <a:cs typeface="Arial" pitchFamily="34" charset="0"/>
              </a:rPr>
              <a:t> </a:t>
            </a:r>
            <a:r>
              <a:rPr lang="en-US" dirty="0">
                <a:latin typeface="Arial" pitchFamily="34" charset="0"/>
                <a:cs typeface="Arial" pitchFamily="34" charset="0"/>
              </a:rPr>
              <a:t>class binds variables to the Xbox controller’s analog stick axes and buttons.</a:t>
            </a:r>
          </a:p>
          <a:p>
            <a:endParaRPr lang="en-US" dirty="0"/>
          </a:p>
        </p:txBody>
      </p:sp>
      <p:pic>
        <p:nvPicPr>
          <p:cNvPr id="10" name="Picture 9"/>
          <p:cNvPicPr>
            <a:picLocks noChangeAspect="1"/>
          </p:cNvPicPr>
          <p:nvPr/>
        </p:nvPicPr>
        <p:blipFill>
          <a:blip r:embed="rId5"/>
          <a:stretch>
            <a:fillRect/>
          </a:stretch>
        </p:blipFill>
        <p:spPr>
          <a:xfrm>
            <a:off x="9753389" y="71136"/>
            <a:ext cx="2438611" cy="1079086"/>
          </a:xfrm>
          <a:prstGeom prst="rect">
            <a:avLst/>
          </a:prstGeom>
        </p:spPr>
      </p:pic>
    </p:spTree>
    <p:extLst>
      <p:ext uri="{BB962C8B-B14F-4D97-AF65-F5344CB8AC3E}">
        <p14:creationId xmlns:p14="http://schemas.microsoft.com/office/powerpoint/2010/main" val="704929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765604"/>
            <a:ext cx="8229600" cy="762000"/>
          </a:xfrm>
        </p:spPr>
        <p:txBody>
          <a:bodyPr/>
          <a:lstStyle/>
          <a:p>
            <a:r>
              <a:rPr lang="en-US" dirty="0" smtClean="0"/>
              <a:t>How they work together</a:t>
            </a:r>
            <a:endParaRPr lang="en-US" dirty="0"/>
          </a:p>
        </p:txBody>
      </p:sp>
      <p:sp>
        <p:nvSpPr>
          <p:cNvPr id="3" name="Content Placeholder 2"/>
          <p:cNvSpPr>
            <a:spLocks noGrp="1"/>
          </p:cNvSpPr>
          <p:nvPr>
            <p:ph idx="1"/>
          </p:nvPr>
        </p:nvSpPr>
        <p:spPr>
          <a:xfrm>
            <a:off x="1866900" y="1561175"/>
            <a:ext cx="8229600" cy="838200"/>
          </a:xfrm>
        </p:spPr>
        <p:txBody>
          <a:bodyPr>
            <a:normAutofit fontScale="85000" lnSpcReduction="20000"/>
          </a:bodyPr>
          <a:lstStyle/>
          <a:p>
            <a:r>
              <a:rPr lang="en-US" sz="2400" dirty="0">
                <a:latin typeface="Arial" pitchFamily="34" charset="0"/>
                <a:cs typeface="Arial" pitchFamily="34" charset="0"/>
              </a:rPr>
              <a:t>The </a:t>
            </a:r>
            <a:r>
              <a:rPr lang="en-US" sz="2400" b="1" i="1" dirty="0">
                <a:solidFill>
                  <a:srgbClr val="C00000"/>
                </a:solidFill>
                <a:latin typeface="Arial" pitchFamily="34" charset="0"/>
                <a:cs typeface="Arial" pitchFamily="34" charset="0"/>
              </a:rPr>
              <a:t>KeyboardControllerInputCompnent </a:t>
            </a:r>
            <a:r>
              <a:rPr lang="en-US" sz="2400" dirty="0">
                <a:latin typeface="Arial" pitchFamily="34" charset="0"/>
                <a:cs typeface="Arial" pitchFamily="34" charset="0"/>
              </a:rPr>
              <a:t>has one of each input class as variables, and an update() method that calls the input’s update() methods. It brings both input types into one.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698" y="2445303"/>
            <a:ext cx="5257670" cy="973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2488404"/>
            <a:ext cx="3379066" cy="96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1866900" y="3452016"/>
            <a:ext cx="8229600" cy="8382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Arial" pitchFamily="34" charset="0"/>
                <a:cs typeface="Arial" pitchFamily="34" charset="0"/>
              </a:rPr>
              <a:t>The </a:t>
            </a:r>
            <a:r>
              <a:rPr lang="en-US" sz="2400" b="1" i="1" dirty="0">
                <a:solidFill>
                  <a:srgbClr val="C00000"/>
                </a:solidFill>
                <a:latin typeface="Arial" pitchFamily="34" charset="0"/>
                <a:cs typeface="Arial" pitchFamily="34" charset="0"/>
              </a:rPr>
              <a:t>Drone </a:t>
            </a:r>
            <a:r>
              <a:rPr lang="en-US" sz="2400" dirty="0">
                <a:latin typeface="Arial" pitchFamily="34" charset="0"/>
                <a:cs typeface="Arial" pitchFamily="34" charset="0"/>
              </a:rPr>
              <a:t>class</a:t>
            </a:r>
            <a:r>
              <a:rPr lang="en-US" sz="2400" b="1" i="1" dirty="0">
                <a:latin typeface="Arial" pitchFamily="34" charset="0"/>
                <a:cs typeface="Arial" pitchFamily="34" charset="0"/>
              </a:rPr>
              <a:t> </a:t>
            </a:r>
            <a:r>
              <a:rPr lang="en-US" sz="2400" dirty="0">
                <a:latin typeface="Arial" pitchFamily="34" charset="0"/>
                <a:cs typeface="Arial" pitchFamily="34" charset="0"/>
              </a:rPr>
              <a:t>has a </a:t>
            </a:r>
            <a:r>
              <a:rPr lang="en-US" sz="2400" b="1" i="1" dirty="0">
                <a:solidFill>
                  <a:srgbClr val="C00000"/>
                </a:solidFill>
                <a:latin typeface="Arial" pitchFamily="34" charset="0"/>
                <a:cs typeface="Arial" pitchFamily="34" charset="0"/>
              </a:rPr>
              <a:t>KeyboardControllerInputCompnent</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 and calls its update method, allowing the keyboard and controller to work at the same time.</a:t>
            </a:r>
            <a:endParaRPr lang="en-US" sz="2400" dirty="0">
              <a:latin typeface="Arial" pitchFamily="34" charset="0"/>
              <a:cs typeface="Arial" pitchFamily="34" charset="0"/>
            </a:endParaRP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345" y="4481096"/>
            <a:ext cx="7497618" cy="434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8345" y="5296929"/>
            <a:ext cx="7046709" cy="143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a:stretch>
            <a:fillRect/>
          </a:stretch>
        </p:blipFill>
        <p:spPr>
          <a:xfrm>
            <a:off x="9753389" y="67518"/>
            <a:ext cx="2438611" cy="1079086"/>
          </a:xfrm>
          <a:prstGeom prst="rect">
            <a:avLst/>
          </a:prstGeom>
        </p:spPr>
      </p:pic>
    </p:spTree>
    <p:extLst>
      <p:ext uri="{BB962C8B-B14F-4D97-AF65-F5344CB8AC3E}">
        <p14:creationId xmlns:p14="http://schemas.microsoft.com/office/powerpoint/2010/main" val="1959426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Control</a:t>
            </a:r>
            <a:endParaRPr lang="en-US" dirty="0"/>
          </a:p>
        </p:txBody>
      </p:sp>
      <p:sp>
        <p:nvSpPr>
          <p:cNvPr id="3" name="Content Placeholder 2"/>
          <p:cNvSpPr>
            <a:spLocks noGrp="1"/>
          </p:cNvSpPr>
          <p:nvPr>
            <p:ph idx="1"/>
          </p:nvPr>
        </p:nvSpPr>
        <p:spPr>
          <a:xfrm>
            <a:off x="1453979" y="2522840"/>
            <a:ext cx="8229600" cy="2133599"/>
          </a:xfrm>
        </p:spPr>
        <p:txBody>
          <a:bodyPr/>
          <a:lstStyle/>
          <a:p>
            <a:r>
              <a:rPr lang="en-US" dirty="0" smtClean="0"/>
              <a:t>The UI is made using two built in types of </a:t>
            </a:r>
            <a:r>
              <a:rPr lang="en-US" dirty="0" smtClean="0"/>
              <a:t>UI</a:t>
            </a:r>
            <a:r>
              <a:rPr lang="en-US" dirty="0" smtClean="0"/>
              <a:t> </a:t>
            </a:r>
            <a:r>
              <a:rPr lang="en-US" dirty="0" smtClean="0"/>
              <a:t>elements</a:t>
            </a:r>
          </a:p>
          <a:p>
            <a:pPr lvl="1"/>
            <a:r>
              <a:rPr lang="en-US" dirty="0" err="1" smtClean="0"/>
              <a:t>Lable</a:t>
            </a:r>
            <a:r>
              <a:rPr lang="en-US" dirty="0" smtClean="0"/>
              <a:t> (non-clickable text)</a:t>
            </a:r>
          </a:p>
          <a:p>
            <a:pPr lvl="1"/>
            <a:r>
              <a:rPr lang="en-US" dirty="0" err="1" smtClean="0"/>
              <a:t>TextButton</a:t>
            </a:r>
            <a:r>
              <a:rPr lang="en-US" dirty="0" smtClean="0"/>
              <a:t> (clickable button)</a:t>
            </a:r>
            <a:endParaRPr lang="en-US" dirty="0"/>
          </a:p>
        </p:txBody>
      </p:sp>
      <p:pic>
        <p:nvPicPr>
          <p:cNvPr id="4" name="Picture 3"/>
          <p:cNvPicPr>
            <a:picLocks noChangeAspect="1"/>
          </p:cNvPicPr>
          <p:nvPr/>
        </p:nvPicPr>
        <p:blipFill>
          <a:blip r:embed="rId2"/>
          <a:stretch>
            <a:fillRect/>
          </a:stretch>
        </p:blipFill>
        <p:spPr>
          <a:xfrm>
            <a:off x="9683579" y="109752"/>
            <a:ext cx="2438611" cy="1079086"/>
          </a:xfrm>
          <a:prstGeom prst="rect">
            <a:avLst/>
          </a:prstGeom>
        </p:spPr>
      </p:pic>
    </p:spTree>
    <p:extLst>
      <p:ext uri="{BB962C8B-B14F-4D97-AF65-F5344CB8AC3E}">
        <p14:creationId xmlns:p14="http://schemas.microsoft.com/office/powerpoint/2010/main" val="3475218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484" y="4517409"/>
            <a:ext cx="6858000" cy="104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44" y="163513"/>
            <a:ext cx="681668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3833" y="1306513"/>
            <a:ext cx="3664720" cy="349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6209" y="5687410"/>
            <a:ext cx="6860275" cy="109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6"/>
          <a:stretch>
            <a:fillRect/>
          </a:stretch>
        </p:blipFill>
        <p:spPr>
          <a:xfrm>
            <a:off x="9613451" y="163513"/>
            <a:ext cx="2438611" cy="1079086"/>
          </a:xfrm>
          <a:prstGeom prst="rect">
            <a:avLst/>
          </a:prstGeom>
        </p:spPr>
      </p:pic>
    </p:spTree>
    <p:extLst>
      <p:ext uri="{BB962C8B-B14F-4D97-AF65-F5344CB8AC3E}">
        <p14:creationId xmlns:p14="http://schemas.microsoft.com/office/powerpoint/2010/main" val="2637409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2866" y="1218614"/>
            <a:ext cx="9601196" cy="3318936"/>
          </a:xfrm>
        </p:spPr>
        <p:txBody>
          <a:bodyPr/>
          <a:lstStyle/>
          <a:p>
            <a:pPr marL="0" indent="0">
              <a:buNone/>
            </a:pPr>
            <a:r>
              <a:rPr lang="en-US" dirty="0" smtClean="0"/>
              <a:t>Name: Michael Truncale</a:t>
            </a:r>
          </a:p>
          <a:p>
            <a:pPr marL="0" indent="0">
              <a:buNone/>
            </a:pPr>
            <a:r>
              <a:rPr lang="en-US" dirty="0" smtClean="0"/>
              <a:t>Title: Lead Drone Developer</a:t>
            </a:r>
          </a:p>
          <a:p>
            <a:endParaRPr lang="en-US" dirty="0"/>
          </a:p>
          <a:p>
            <a:pPr marL="0" indent="0">
              <a:buNone/>
            </a:pPr>
            <a:r>
              <a:rPr lang="en-US" dirty="0" smtClean="0"/>
              <a:t>Duties:</a:t>
            </a:r>
          </a:p>
          <a:p>
            <a:pPr lvl="1"/>
            <a:r>
              <a:rPr lang="en-US" dirty="0" smtClean="0"/>
              <a:t>Develop software to control the physical drone</a:t>
            </a:r>
          </a:p>
          <a:p>
            <a:pPr lvl="1"/>
            <a:r>
              <a:rPr lang="en-US" dirty="0" smtClean="0"/>
              <a:t>Integrate this software with main program</a:t>
            </a:r>
            <a:endParaRPr lang="en-US" dirty="0"/>
          </a:p>
        </p:txBody>
      </p:sp>
      <p:pic>
        <p:nvPicPr>
          <p:cNvPr id="4" name="Picture 3"/>
          <p:cNvPicPr>
            <a:picLocks noChangeAspect="1"/>
          </p:cNvPicPr>
          <p:nvPr/>
        </p:nvPicPr>
        <p:blipFill>
          <a:blip r:embed="rId2"/>
          <a:stretch>
            <a:fillRect/>
          </a:stretch>
        </p:blipFill>
        <p:spPr>
          <a:xfrm>
            <a:off x="9719408" y="139528"/>
            <a:ext cx="2438611" cy="1079086"/>
          </a:xfrm>
          <a:prstGeom prst="rect">
            <a:avLst/>
          </a:prstGeom>
        </p:spPr>
      </p:pic>
    </p:spTree>
    <p:extLst>
      <p:ext uri="{BB962C8B-B14F-4D97-AF65-F5344CB8AC3E}">
        <p14:creationId xmlns:p14="http://schemas.microsoft.com/office/powerpoint/2010/main" val="924881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Drone Hardware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Drone: </a:t>
            </a:r>
          </a:p>
          <a:p>
            <a:pPr lvl="1"/>
            <a:r>
              <a:rPr lang="en-US" dirty="0" smtClean="0"/>
              <a:t>Parrot brand AR Drone 2.0</a:t>
            </a:r>
          </a:p>
          <a:p>
            <a:pPr lvl="1"/>
            <a:endParaRPr lang="en-US" dirty="0" smtClean="0"/>
          </a:p>
          <a:p>
            <a:r>
              <a:rPr lang="en-US" dirty="0" smtClean="0"/>
              <a:t>Specs:</a:t>
            </a:r>
          </a:p>
          <a:p>
            <a:pPr lvl="1"/>
            <a:r>
              <a:rPr lang="en-US" dirty="0" err="1" smtClean="0"/>
              <a:t>Quadcopter</a:t>
            </a:r>
            <a:endParaRPr lang="en-US" dirty="0" smtClean="0"/>
          </a:p>
          <a:p>
            <a:pPr lvl="1"/>
            <a:r>
              <a:rPr lang="en-US" dirty="0" smtClean="0"/>
              <a:t>Camera (720p)</a:t>
            </a:r>
          </a:p>
          <a:p>
            <a:pPr lvl="1"/>
            <a:r>
              <a:rPr lang="en-US" dirty="0" smtClean="0"/>
              <a:t>Wireless (802.11 g), connect to it as router</a:t>
            </a:r>
          </a:p>
          <a:p>
            <a:pPr lvl="1"/>
            <a:r>
              <a:rPr lang="en-US" dirty="0" smtClean="0"/>
              <a:t>30 minute flight time</a:t>
            </a:r>
          </a:p>
          <a:p>
            <a:pPr lvl="1"/>
            <a:r>
              <a:rPr lang="en-US" dirty="0" smtClean="0"/>
              <a:t>On-board auto stabilization </a:t>
            </a:r>
          </a:p>
          <a:p>
            <a:pPr lvl="1"/>
            <a:endParaRPr lang="en-US" dirty="0" smtClean="0"/>
          </a:p>
          <a:p>
            <a:endParaRPr lang="en-US" dirty="0"/>
          </a:p>
        </p:txBody>
      </p:sp>
      <p:pic>
        <p:nvPicPr>
          <p:cNvPr id="4" name="Picture 3"/>
          <p:cNvPicPr>
            <a:picLocks noChangeAspect="1"/>
          </p:cNvPicPr>
          <p:nvPr/>
        </p:nvPicPr>
        <p:blipFill>
          <a:blip r:embed="rId2"/>
          <a:stretch>
            <a:fillRect/>
          </a:stretch>
        </p:blipFill>
        <p:spPr>
          <a:xfrm>
            <a:off x="9753389" y="171656"/>
            <a:ext cx="2438611" cy="1079086"/>
          </a:xfrm>
          <a:prstGeom prst="rect">
            <a:avLst/>
          </a:prstGeom>
        </p:spPr>
      </p:pic>
    </p:spTree>
    <p:extLst>
      <p:ext uri="{BB962C8B-B14F-4D97-AF65-F5344CB8AC3E}">
        <p14:creationId xmlns:p14="http://schemas.microsoft.com/office/powerpoint/2010/main" val="1105912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Controlling the Drone</a:t>
            </a:r>
            <a:endParaRPr lang="en-US" dirty="0"/>
          </a:p>
        </p:txBody>
      </p:sp>
      <p:sp>
        <p:nvSpPr>
          <p:cNvPr id="3" name="Content Placeholder 2"/>
          <p:cNvSpPr>
            <a:spLocks noGrp="1"/>
          </p:cNvSpPr>
          <p:nvPr>
            <p:ph idx="1"/>
          </p:nvPr>
        </p:nvSpPr>
        <p:spPr/>
        <p:txBody>
          <a:bodyPr/>
          <a:lstStyle/>
          <a:p>
            <a:r>
              <a:rPr lang="en-US" dirty="0" smtClean="0"/>
              <a:t>Node.JS Server using Cylon.JS </a:t>
            </a:r>
          </a:p>
          <a:p>
            <a:pPr lvl="1"/>
            <a:r>
              <a:rPr lang="en-US" dirty="0" smtClean="0"/>
              <a:t>Console app – sets up connection with drone through fixed IP / port  and takes user input</a:t>
            </a:r>
          </a:p>
          <a:p>
            <a:pPr lvl="1"/>
            <a:r>
              <a:rPr lang="en-US" dirty="0" smtClean="0"/>
              <a:t>User commands translated to function calls of Cylon.JS and transmitted to drone for control</a:t>
            </a:r>
          </a:p>
          <a:p>
            <a:pPr lvl="1"/>
            <a:r>
              <a:rPr lang="en-US" dirty="0" smtClean="0"/>
              <a:t>Opens read / write sockets to receive commands and transmit flight data to and from main program</a:t>
            </a:r>
          </a:p>
          <a:p>
            <a:pPr lvl="1"/>
            <a:r>
              <a:rPr lang="en-US" dirty="0" smtClean="0"/>
              <a:t>“</a:t>
            </a:r>
            <a:r>
              <a:rPr lang="en-US" dirty="0" err="1"/>
              <a:t>B</a:t>
            </a:r>
            <a:r>
              <a:rPr lang="en-US" dirty="0" err="1" smtClean="0"/>
              <a:t>lackbox</a:t>
            </a:r>
            <a:r>
              <a:rPr lang="en-US" dirty="0" smtClean="0"/>
              <a:t>”, flight data saved into text file</a:t>
            </a:r>
          </a:p>
          <a:p>
            <a:pPr lvl="1"/>
            <a:endParaRPr lang="en-US" dirty="0" smtClean="0"/>
          </a:p>
          <a:p>
            <a:pPr lvl="1"/>
            <a:endParaRPr lang="en-US" dirty="0" smtClean="0"/>
          </a:p>
          <a:p>
            <a:endParaRPr lang="en-US" dirty="0"/>
          </a:p>
        </p:txBody>
      </p:sp>
      <p:pic>
        <p:nvPicPr>
          <p:cNvPr id="4" name="Picture 3"/>
          <p:cNvPicPr>
            <a:picLocks noChangeAspect="1"/>
          </p:cNvPicPr>
          <p:nvPr/>
        </p:nvPicPr>
        <p:blipFill>
          <a:blip r:embed="rId2"/>
          <a:stretch>
            <a:fillRect/>
          </a:stretch>
        </p:blipFill>
        <p:spPr>
          <a:xfrm>
            <a:off x="9612422" y="139528"/>
            <a:ext cx="2438611" cy="1079086"/>
          </a:xfrm>
          <a:prstGeom prst="rect">
            <a:avLst/>
          </a:prstGeom>
        </p:spPr>
      </p:pic>
    </p:spTree>
    <p:extLst>
      <p:ext uri="{BB962C8B-B14F-4D97-AF65-F5344CB8AC3E}">
        <p14:creationId xmlns:p14="http://schemas.microsoft.com/office/powerpoint/2010/main" val="1174573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265506" cy="1143230"/>
          </a:xfrm>
        </p:spPr>
        <p:txBody>
          <a:bodyPr/>
          <a:lstStyle/>
          <a:p>
            <a:r>
              <a:rPr lang="en-US" dirty="0" smtClean="0"/>
              <a:t>Integrating into Java</a:t>
            </a:r>
            <a:endParaRPr lang="en-US" dirty="0"/>
          </a:p>
        </p:txBody>
      </p:sp>
      <p:sp>
        <p:nvSpPr>
          <p:cNvPr id="3" name="Content Placeholder 2"/>
          <p:cNvSpPr>
            <a:spLocks noGrp="1"/>
          </p:cNvSpPr>
          <p:nvPr>
            <p:ph idx="1"/>
          </p:nvPr>
        </p:nvSpPr>
        <p:spPr>
          <a:xfrm>
            <a:off x="1295401" y="2556931"/>
            <a:ext cx="9601196" cy="3489641"/>
          </a:xfrm>
        </p:spPr>
        <p:txBody>
          <a:bodyPr>
            <a:normAutofit fontScale="25000" lnSpcReduction="20000"/>
          </a:bodyPr>
          <a:lstStyle/>
          <a:p>
            <a:r>
              <a:rPr lang="en-US" sz="7200" dirty="0" err="1" smtClean="0"/>
              <a:t>DroneDriver</a:t>
            </a:r>
            <a:r>
              <a:rPr lang="en-US" sz="7200" dirty="0" smtClean="0"/>
              <a:t> class</a:t>
            </a:r>
          </a:p>
          <a:p>
            <a:pPr lvl="1"/>
            <a:r>
              <a:rPr lang="en-US" sz="7200" dirty="0" smtClean="0"/>
              <a:t>Starts Node.JS server</a:t>
            </a:r>
          </a:p>
          <a:p>
            <a:pPr lvl="1"/>
            <a:r>
              <a:rPr lang="en-US" sz="7200" dirty="0" smtClean="0"/>
              <a:t>Setups up read/ write sockets on Java end</a:t>
            </a:r>
          </a:p>
          <a:p>
            <a:pPr lvl="1"/>
            <a:r>
              <a:rPr lang="en-US" sz="7200" dirty="0" smtClean="0"/>
              <a:t>Handles incoming flight data and video</a:t>
            </a:r>
          </a:p>
          <a:p>
            <a:pPr lvl="1"/>
            <a:r>
              <a:rPr lang="en-US" sz="7200" dirty="0" smtClean="0"/>
              <a:t>Transmits out-going commands to Node.JS </a:t>
            </a:r>
            <a:r>
              <a:rPr lang="en-US" sz="7200" dirty="0" smtClean="0"/>
              <a:t>server</a:t>
            </a:r>
            <a:endParaRPr lang="en-US" sz="7200" dirty="0" smtClean="0"/>
          </a:p>
          <a:p>
            <a:r>
              <a:rPr lang="en-US" sz="7200" dirty="0" err="1" smtClean="0"/>
              <a:t>HardwareInterface</a:t>
            </a:r>
            <a:r>
              <a:rPr lang="en-US" sz="7200" dirty="0" smtClean="0"/>
              <a:t> class</a:t>
            </a:r>
          </a:p>
          <a:p>
            <a:pPr lvl="1"/>
            <a:r>
              <a:rPr lang="en-US" sz="7200" dirty="0" smtClean="0"/>
              <a:t>Recognizes user inputs and transmits data to </a:t>
            </a:r>
            <a:r>
              <a:rPr lang="en-US" sz="7200" dirty="0" err="1" smtClean="0"/>
              <a:t>DroneDriver</a:t>
            </a:r>
            <a:endParaRPr lang="en-US" sz="7200" dirty="0" smtClean="0"/>
          </a:p>
          <a:p>
            <a:r>
              <a:rPr lang="en-US" sz="7200" dirty="0" smtClean="0"/>
              <a:t>Various GUI components</a:t>
            </a:r>
          </a:p>
          <a:p>
            <a:pPr lvl="1"/>
            <a:r>
              <a:rPr lang="en-US" sz="7200" dirty="0" smtClean="0"/>
              <a:t>Displays flight data (altitude, battery, etc…)</a:t>
            </a:r>
          </a:p>
          <a:p>
            <a:pPr lvl="1"/>
            <a:r>
              <a:rPr lang="en-US" sz="7200" dirty="0" smtClean="0"/>
              <a:t>Data pulled from “</a:t>
            </a:r>
            <a:r>
              <a:rPr lang="en-US" sz="7200" dirty="0" err="1" smtClean="0"/>
              <a:t>blackbox</a:t>
            </a:r>
            <a:r>
              <a:rPr lang="en-US" sz="7200" dirty="0" smtClean="0"/>
              <a:t>” text file</a:t>
            </a:r>
          </a:p>
          <a:p>
            <a:pPr marL="457200" lvl="1" indent="0">
              <a:buNone/>
            </a:pPr>
            <a:endParaRPr lang="en-US" dirty="0" smtClean="0"/>
          </a:p>
          <a:p>
            <a:pPr marL="0" indent="0">
              <a:buNone/>
            </a:pPr>
            <a:r>
              <a:rPr lang="en-US" dirty="0" smtClean="0"/>
              <a:t>	</a:t>
            </a:r>
          </a:p>
          <a:p>
            <a:pPr lvl="1"/>
            <a:endParaRPr lang="en-US" dirty="0" smtClean="0"/>
          </a:p>
          <a:p>
            <a:pPr lvl="1"/>
            <a:endParaRPr lang="en-US" dirty="0" smtClean="0"/>
          </a:p>
          <a:p>
            <a:endParaRPr lang="en-US" dirty="0"/>
          </a:p>
        </p:txBody>
      </p:sp>
      <p:pic>
        <p:nvPicPr>
          <p:cNvPr id="4" name="Picture 3"/>
          <p:cNvPicPr>
            <a:picLocks noChangeAspect="1"/>
          </p:cNvPicPr>
          <p:nvPr/>
        </p:nvPicPr>
        <p:blipFill>
          <a:blip r:embed="rId2"/>
          <a:stretch>
            <a:fillRect/>
          </a:stretch>
        </p:blipFill>
        <p:spPr>
          <a:xfrm>
            <a:off x="9753389" y="171656"/>
            <a:ext cx="2438611" cy="1079086"/>
          </a:xfrm>
          <a:prstGeom prst="rect">
            <a:avLst/>
          </a:prstGeom>
        </p:spPr>
      </p:pic>
    </p:spTree>
    <p:extLst>
      <p:ext uri="{BB962C8B-B14F-4D97-AF65-F5344CB8AC3E}">
        <p14:creationId xmlns:p14="http://schemas.microsoft.com/office/powerpoint/2010/main" val="3463130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Drone Video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TCP video stream (fixed IP / port #)</a:t>
            </a:r>
          </a:p>
          <a:p>
            <a:r>
              <a:rPr lang="en-US" dirty="0" smtClean="0"/>
              <a:t>H.264 (MPEG 4.10 AVC) video compression</a:t>
            </a:r>
          </a:p>
          <a:p>
            <a:r>
              <a:rPr lang="en-US" dirty="0" smtClean="0"/>
              <a:t>Stream wrapped in proprietary encapsulation called </a:t>
            </a:r>
            <a:r>
              <a:rPr lang="en-US" dirty="0" err="1" smtClean="0"/>
              <a:t>PaVE</a:t>
            </a:r>
            <a:r>
              <a:rPr lang="en-US" dirty="0" smtClean="0"/>
              <a:t> (Parrot Video Encapsulation)</a:t>
            </a:r>
          </a:p>
          <a:p>
            <a:endParaRPr lang="en-US" dirty="0"/>
          </a:p>
          <a:p>
            <a:r>
              <a:rPr lang="en-US" dirty="0" smtClean="0"/>
              <a:t>Implementation:</a:t>
            </a:r>
          </a:p>
          <a:p>
            <a:pPr lvl="1"/>
            <a:r>
              <a:rPr lang="en-US" dirty="0" smtClean="0"/>
              <a:t>PaVeParser.JS (Written by: Felix </a:t>
            </a:r>
            <a:r>
              <a:rPr lang="en-US" dirty="0" err="1" smtClean="0"/>
              <a:t>Geisendörfer</a:t>
            </a:r>
            <a:r>
              <a:rPr lang="en-US" dirty="0" smtClean="0"/>
              <a:t>)</a:t>
            </a:r>
          </a:p>
          <a:p>
            <a:pPr lvl="1"/>
            <a:r>
              <a:rPr lang="en-US" dirty="0" smtClean="0"/>
              <a:t>Broadway.JS (Written by: Michael </a:t>
            </a:r>
            <a:r>
              <a:rPr lang="en-US" dirty="0" err="1" smtClean="0"/>
              <a:t>Bebenita</a:t>
            </a:r>
            <a:r>
              <a:rPr lang="en-US" dirty="0" smtClean="0"/>
              <a:t>)</a:t>
            </a:r>
          </a:p>
          <a:p>
            <a:pPr lvl="1"/>
            <a:r>
              <a:rPr lang="en-US" dirty="0" smtClean="0"/>
              <a:t>DroneVideo.JS ties it together</a:t>
            </a:r>
          </a:p>
          <a:p>
            <a:pPr lvl="1"/>
            <a:r>
              <a:rPr lang="en-US" dirty="0" err="1" smtClean="0"/>
              <a:t>WebGL</a:t>
            </a:r>
            <a:r>
              <a:rPr lang="en-US" dirty="0" smtClean="0"/>
              <a:t> canvas loaded through web browser</a:t>
            </a:r>
          </a:p>
          <a:p>
            <a:pPr lvl="1"/>
            <a:endParaRPr lang="en-US" dirty="0" smtClean="0"/>
          </a:p>
          <a:p>
            <a:pPr lvl="1"/>
            <a:endParaRPr lang="en-US" dirty="0" smtClean="0"/>
          </a:p>
          <a:p>
            <a:endParaRPr lang="en-US" dirty="0"/>
          </a:p>
        </p:txBody>
      </p:sp>
      <p:pic>
        <p:nvPicPr>
          <p:cNvPr id="4" name="Picture 3"/>
          <p:cNvPicPr>
            <a:picLocks noChangeAspect="1"/>
          </p:cNvPicPr>
          <p:nvPr/>
        </p:nvPicPr>
        <p:blipFill>
          <a:blip r:embed="rId3"/>
          <a:stretch>
            <a:fillRect/>
          </a:stretch>
        </p:blipFill>
        <p:spPr>
          <a:xfrm>
            <a:off x="9677291" y="171656"/>
            <a:ext cx="2438611" cy="1079086"/>
          </a:xfrm>
          <a:prstGeom prst="rect">
            <a:avLst/>
          </a:prstGeom>
        </p:spPr>
      </p:pic>
    </p:spTree>
    <p:extLst>
      <p:ext uri="{BB962C8B-B14F-4D97-AF65-F5344CB8AC3E}">
        <p14:creationId xmlns:p14="http://schemas.microsoft.com/office/powerpoint/2010/main" val="650161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pPr lvl="0"/>
            <a:r>
              <a:rPr lang="en-US" dirty="0" smtClean="0"/>
              <a:t>Drone </a:t>
            </a:r>
            <a:r>
              <a:rPr lang="en-US" dirty="0"/>
              <a:t>popularity on the rise</a:t>
            </a:r>
          </a:p>
          <a:p>
            <a:pPr lvl="0"/>
            <a:r>
              <a:rPr lang="en-US" dirty="0"/>
              <a:t>Drone hardware expensive</a:t>
            </a:r>
          </a:p>
          <a:p>
            <a:pPr lvl="0"/>
            <a:r>
              <a:rPr lang="en-US" dirty="0"/>
              <a:t>Drone hardware easy to break, especially for new users</a:t>
            </a:r>
          </a:p>
          <a:p>
            <a:pPr lvl="0"/>
            <a:r>
              <a:rPr lang="en-US" dirty="0"/>
              <a:t>By simulation drone flight we will reduce the risk of drone hardware damage</a:t>
            </a:r>
          </a:p>
          <a:p>
            <a:pPr lvl="0"/>
            <a:r>
              <a:rPr lang="en-US" dirty="0"/>
              <a:t>By doing this we will ultimately lower the cost of drone ownership</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5491" y="271069"/>
            <a:ext cx="2442212" cy="1080896"/>
          </a:xfrm>
          <a:prstGeom prst="rect">
            <a:avLst/>
          </a:prstGeom>
        </p:spPr>
      </p:pic>
    </p:spTree>
    <p:extLst>
      <p:ext uri="{BB962C8B-B14F-4D97-AF65-F5344CB8AC3E}">
        <p14:creationId xmlns:p14="http://schemas.microsoft.com/office/powerpoint/2010/main" val="295355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exactly do we want to do?</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Software that simulates the control and flight of a drone, connecting and controlling a actual drone</a:t>
            </a:r>
          </a:p>
          <a:p>
            <a:r>
              <a:rPr lang="en-US" dirty="0" smtClean="0"/>
              <a:t>Be able to control drone, real and simulation, with the keyboard and XBOX 360 controller</a:t>
            </a:r>
          </a:p>
          <a:p>
            <a:r>
              <a:rPr lang="en-US" dirty="0" smtClean="0"/>
              <a:t>All software function be ran with one single program</a:t>
            </a:r>
          </a:p>
          <a:p>
            <a:r>
              <a:rPr lang="en-US" dirty="0" smtClean="0"/>
              <a:t>Simulation mimic the flight of the actual drone</a:t>
            </a:r>
          </a:p>
          <a:p>
            <a:r>
              <a:rPr lang="en-US" dirty="0" smtClean="0"/>
              <a:t>The actual drone be controlled through the same program</a:t>
            </a:r>
          </a:p>
          <a:p>
            <a:r>
              <a:rPr lang="en-US" dirty="0" smtClean="0"/>
              <a:t>Simulation has game like challenges   </a:t>
            </a:r>
          </a:p>
          <a:p>
            <a:endParaRPr lang="en-US" dirty="0"/>
          </a:p>
        </p:txBody>
      </p:sp>
      <p:pic>
        <p:nvPicPr>
          <p:cNvPr id="4" name="Picture 3"/>
          <p:cNvPicPr>
            <a:picLocks noChangeAspect="1"/>
          </p:cNvPicPr>
          <p:nvPr/>
        </p:nvPicPr>
        <p:blipFill>
          <a:blip r:embed="rId3"/>
          <a:stretch>
            <a:fillRect/>
          </a:stretch>
        </p:blipFill>
        <p:spPr>
          <a:xfrm>
            <a:off x="9618942" y="171656"/>
            <a:ext cx="2438611" cy="1079086"/>
          </a:xfrm>
          <a:prstGeom prst="rect">
            <a:avLst/>
          </a:prstGeom>
        </p:spPr>
      </p:pic>
    </p:spTree>
    <p:extLst>
      <p:ext uri="{BB962C8B-B14F-4D97-AF65-F5344CB8AC3E}">
        <p14:creationId xmlns:p14="http://schemas.microsoft.com/office/powerpoint/2010/main" val="1437253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a:t>
            </a: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a:t>Professional drone users – want to further enhance their skills or try other drone platforms in </a:t>
            </a:r>
            <a:r>
              <a:rPr lang="en-US" dirty="0" smtClean="0"/>
              <a:t>simulation</a:t>
            </a:r>
          </a:p>
          <a:p>
            <a:pPr lvl="0"/>
            <a:endParaRPr lang="en-US" dirty="0"/>
          </a:p>
          <a:p>
            <a:pPr lvl="0"/>
            <a:r>
              <a:rPr lang="en-US" dirty="0"/>
              <a:t>Novice drone users - want to practice drone flight in a safe environment or see if they are interested in the drone flight </a:t>
            </a:r>
            <a:r>
              <a:rPr lang="en-US" dirty="0" smtClean="0"/>
              <a:t>field</a:t>
            </a:r>
          </a:p>
          <a:p>
            <a:pPr marL="0" lvl="0" indent="0">
              <a:buNone/>
            </a:pPr>
            <a:endParaRPr lang="en-US" dirty="0"/>
          </a:p>
          <a:p>
            <a:pPr lvl="0"/>
            <a:r>
              <a:rPr lang="en-US" dirty="0"/>
              <a:t>Commercial users - want to use drone flight as stable platform for photography, want to use drone flight for other commercial purposes</a:t>
            </a:r>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3695" y="104154"/>
            <a:ext cx="2442212" cy="1080896"/>
          </a:xfrm>
          <a:prstGeom prst="rect">
            <a:avLst/>
          </a:prstGeom>
        </p:spPr>
      </p:pic>
    </p:spTree>
    <p:extLst>
      <p:ext uri="{BB962C8B-B14F-4D97-AF65-F5344CB8AC3E}">
        <p14:creationId xmlns:p14="http://schemas.microsoft.com/office/powerpoint/2010/main" val="606910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a:t>
            </a:r>
            <a:endParaRPr lang="en-US" dirty="0"/>
          </a:p>
        </p:txBody>
      </p:sp>
      <p:sp>
        <p:nvSpPr>
          <p:cNvPr id="3" name="Content Placeholder 2"/>
          <p:cNvSpPr>
            <a:spLocks noGrp="1"/>
          </p:cNvSpPr>
          <p:nvPr>
            <p:ph idx="1"/>
          </p:nvPr>
        </p:nvSpPr>
        <p:spPr/>
        <p:txBody>
          <a:bodyPr>
            <a:normAutofit fontScale="92500" lnSpcReduction="10000"/>
          </a:bodyPr>
          <a:lstStyle/>
          <a:p>
            <a:pPr lvl="0"/>
            <a:r>
              <a:rPr lang="en-US" dirty="0"/>
              <a:t>Damage or loss of test drone</a:t>
            </a:r>
          </a:p>
          <a:p>
            <a:pPr lvl="0"/>
            <a:r>
              <a:rPr lang="en-US" dirty="0"/>
              <a:t>Drone related injuries to team members or other users</a:t>
            </a:r>
          </a:p>
          <a:p>
            <a:pPr lvl="0"/>
            <a:r>
              <a:rPr lang="en-US" dirty="0"/>
              <a:t>Legal restrictions regarding drone flight</a:t>
            </a:r>
          </a:p>
          <a:p>
            <a:pPr lvl="0"/>
            <a:r>
              <a:rPr lang="en-US" dirty="0"/>
              <a:t>Complexity of project in regards to tying together the software and hardware platforms</a:t>
            </a:r>
          </a:p>
          <a:p>
            <a:pPr lvl="0"/>
            <a:r>
              <a:rPr lang="en-US" dirty="0"/>
              <a:t>Difficulty in </a:t>
            </a:r>
            <a:r>
              <a:rPr lang="en-US" dirty="0" smtClean="0"/>
              <a:t>modeling </a:t>
            </a:r>
            <a:r>
              <a:rPr lang="en-US" dirty="0"/>
              <a:t>the physics involved in realistic drone flight</a:t>
            </a:r>
          </a:p>
          <a:p>
            <a:pPr lvl="0"/>
            <a:r>
              <a:rPr lang="en-US" dirty="0"/>
              <a:t>Interference with wireless signals and communication problems between software and drone</a:t>
            </a:r>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0700" y="293624"/>
            <a:ext cx="2442212" cy="1080896"/>
          </a:xfrm>
          <a:prstGeom prst="rect">
            <a:avLst/>
          </a:prstGeom>
        </p:spPr>
      </p:pic>
    </p:spTree>
    <p:extLst>
      <p:ext uri="{BB962C8B-B14F-4D97-AF65-F5344CB8AC3E}">
        <p14:creationId xmlns:p14="http://schemas.microsoft.com/office/powerpoint/2010/main" val="1267917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3" name="Content Placeholder 2"/>
          <p:cNvSpPr>
            <a:spLocks noGrp="1"/>
          </p:cNvSpPr>
          <p:nvPr>
            <p:ph idx="1"/>
          </p:nvPr>
        </p:nvSpPr>
        <p:spPr/>
        <p:txBody>
          <a:bodyPr/>
          <a:lstStyle/>
          <a:p>
            <a:r>
              <a:rPr lang="en-US" dirty="0" smtClean="0"/>
              <a:t>Email</a:t>
            </a:r>
          </a:p>
          <a:p>
            <a:r>
              <a:rPr lang="en-US" dirty="0" smtClean="0"/>
              <a:t>Google Hangouts</a:t>
            </a:r>
          </a:p>
          <a:p>
            <a:r>
              <a:rPr lang="en-US" dirty="0" smtClean="0"/>
              <a:t>Google Drive</a:t>
            </a:r>
          </a:p>
          <a:p>
            <a:r>
              <a:rPr lang="en-US" dirty="0" smtClean="0"/>
              <a:t>GitHub</a:t>
            </a:r>
          </a:p>
          <a:p>
            <a:r>
              <a:rPr lang="en-US" dirty="0" smtClean="0"/>
              <a:t>Blackboard</a:t>
            </a:r>
          </a:p>
          <a:p>
            <a:r>
              <a:rPr lang="en-US" dirty="0" smtClean="0"/>
              <a:t>Face-to-face meetings</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9788" y="140588"/>
            <a:ext cx="2442212" cy="10808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892" y="2526772"/>
            <a:ext cx="1561634" cy="156163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5552" y="2867197"/>
            <a:ext cx="1835150" cy="122120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734" y="4605338"/>
            <a:ext cx="1812258" cy="157162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3213" y="4359339"/>
            <a:ext cx="1787462" cy="1787462"/>
          </a:xfrm>
          <a:prstGeom prst="rect">
            <a:avLst/>
          </a:prstGeom>
        </p:spPr>
      </p:pic>
    </p:spTree>
    <p:extLst>
      <p:ext uri="{BB962C8B-B14F-4D97-AF65-F5344CB8AC3E}">
        <p14:creationId xmlns:p14="http://schemas.microsoft.com/office/powerpoint/2010/main" val="1583535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024" y="1019148"/>
            <a:ext cx="9601196" cy="1303867"/>
          </a:xfrm>
        </p:spPr>
        <p:txBody>
          <a:bodyPr/>
          <a:lstStyle/>
          <a:p>
            <a:r>
              <a:rPr lang="en-US" dirty="0" smtClean="0"/>
              <a:t>Meeting time</a:t>
            </a:r>
            <a:endParaRPr lang="en-US" dirty="0"/>
          </a:p>
        </p:txBody>
      </p:sp>
      <p:sp>
        <p:nvSpPr>
          <p:cNvPr id="3" name="Content Placeholder 2"/>
          <p:cNvSpPr>
            <a:spLocks noGrp="1"/>
          </p:cNvSpPr>
          <p:nvPr>
            <p:ph idx="1"/>
          </p:nvPr>
        </p:nvSpPr>
        <p:spPr>
          <a:xfrm>
            <a:off x="1120347" y="2455415"/>
            <a:ext cx="10538254" cy="3164336"/>
          </a:xfrm>
        </p:spPr>
        <p:txBody>
          <a:bodyPr>
            <a:normAutofit/>
          </a:bodyPr>
          <a:lstStyle/>
          <a:p>
            <a:r>
              <a:rPr lang="en-US" dirty="0" smtClean="0"/>
              <a:t> </a:t>
            </a:r>
            <a:r>
              <a:rPr lang="en-US" dirty="0"/>
              <a:t>Team meetings will occur Monday and Wednesday from 2:00 – </a:t>
            </a:r>
            <a:r>
              <a:rPr lang="en-US" dirty="0" smtClean="0"/>
              <a:t>4:00</a:t>
            </a:r>
            <a:endParaRPr lang="en-US" dirty="0"/>
          </a:p>
          <a:p>
            <a:pPr marL="0" indent="0">
              <a:buNone/>
            </a:pPr>
            <a:endParaRPr lang="en-US" dirty="0"/>
          </a:p>
          <a:p>
            <a:r>
              <a:rPr lang="en-US" dirty="0" smtClean="0"/>
              <a:t>Work </a:t>
            </a:r>
            <a:r>
              <a:rPr lang="en-US" dirty="0"/>
              <a:t>flow will be monitored by discussing weekly team progress in our </a:t>
            </a:r>
          </a:p>
          <a:p>
            <a:endParaRPr lang="en-US" dirty="0"/>
          </a:p>
          <a:p>
            <a:r>
              <a:rPr lang="en-US" dirty="0"/>
              <a:t>Tuesdays from 4:00 – 7:00 and any additional times if needed by </a:t>
            </a:r>
          </a:p>
          <a:p>
            <a:pPr marL="0" indent="0">
              <a:buNone/>
            </a:pPr>
            <a:r>
              <a:rPr lang="en-US" dirty="0" smtClean="0"/>
              <a:t>prearrangement</a:t>
            </a:r>
            <a:r>
              <a:rPr lang="en-US" dirty="0"/>
              <a:t>.</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9788" y="203008"/>
            <a:ext cx="2442212" cy="1080896"/>
          </a:xfrm>
          <a:prstGeom prst="rect">
            <a:avLst/>
          </a:prstGeom>
        </p:spPr>
      </p:pic>
    </p:spTree>
    <p:extLst>
      <p:ext uri="{BB962C8B-B14F-4D97-AF65-F5344CB8AC3E}">
        <p14:creationId xmlns:p14="http://schemas.microsoft.com/office/powerpoint/2010/main" val="380693997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245</TotalTime>
  <Words>1534</Words>
  <Application>Microsoft Office PowerPoint</Application>
  <PresentationFormat>Widescreen</PresentationFormat>
  <Paragraphs>259</Paragraphs>
  <Slides>39</Slides>
  <Notes>18</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4" baseType="lpstr">
      <vt:lpstr>Arial</vt:lpstr>
      <vt:lpstr>Calibri</vt:lpstr>
      <vt:lpstr>Garamond</vt:lpstr>
      <vt:lpstr>Organic</vt:lpstr>
      <vt:lpstr>Document</vt:lpstr>
      <vt:lpstr>Senior Project Presentation</vt:lpstr>
      <vt:lpstr>Introduction</vt:lpstr>
      <vt:lpstr>PowerPoint Presentation</vt:lpstr>
      <vt:lpstr>Background</vt:lpstr>
      <vt:lpstr>What exactly do we want to do?</vt:lpstr>
      <vt:lpstr>Users</vt:lpstr>
      <vt:lpstr>Risk</vt:lpstr>
      <vt:lpstr>Collaboration</vt:lpstr>
      <vt:lpstr>Meeting time</vt:lpstr>
      <vt:lpstr>Documentation</vt:lpstr>
      <vt:lpstr>PowerPoint Presentation</vt:lpstr>
      <vt:lpstr>Charles Fahselt</vt:lpstr>
      <vt:lpstr>Presentation Overview</vt:lpstr>
      <vt:lpstr>Software Tools</vt:lpstr>
      <vt:lpstr>Design: Separation of Concerns</vt:lpstr>
      <vt:lpstr>Design: Maze Generator</vt:lpstr>
      <vt:lpstr> Map Conversion</vt:lpstr>
      <vt:lpstr>Implementation</vt:lpstr>
      <vt:lpstr>Implementation: Issues</vt:lpstr>
      <vt:lpstr>Implementation: Issues</vt:lpstr>
      <vt:lpstr>Implementation: User Interface</vt:lpstr>
      <vt:lpstr>PowerPoint Presentation</vt:lpstr>
      <vt:lpstr>PowerPoint Presentation</vt:lpstr>
      <vt:lpstr>Controllers Graphics</vt:lpstr>
      <vt:lpstr> Logos</vt:lpstr>
      <vt:lpstr>Tools used for Graphics</vt:lpstr>
      <vt:lpstr>Integration into Software</vt:lpstr>
      <vt:lpstr>PowerPoint Presentation</vt:lpstr>
      <vt:lpstr>Drone Interface</vt:lpstr>
      <vt:lpstr>Keyboard Input</vt:lpstr>
      <vt:lpstr>Xbox Controller Input</vt:lpstr>
      <vt:lpstr>How they work together</vt:lpstr>
      <vt:lpstr>UI Control</vt:lpstr>
      <vt:lpstr>PowerPoint Presentation</vt:lpstr>
      <vt:lpstr>PowerPoint Presentation</vt:lpstr>
      <vt:lpstr>Drone Hardware</vt:lpstr>
      <vt:lpstr>Controlling the Drone</vt:lpstr>
      <vt:lpstr>Integrating into Java</vt:lpstr>
      <vt:lpstr>Drone Video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Senior Project Presentation</dc:title>
  <dc:creator>Alexcee, Khary</dc:creator>
  <cp:lastModifiedBy>Alexcee, Khary</cp:lastModifiedBy>
  <cp:revision>26</cp:revision>
  <dcterms:created xsi:type="dcterms:W3CDTF">2015-04-27T18:12:51Z</dcterms:created>
  <dcterms:modified xsi:type="dcterms:W3CDTF">2015-04-28T20:54:02Z</dcterms:modified>
</cp:coreProperties>
</file>